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5"/>
    <p:sldMasterId id="2147483709" r:id="rId6"/>
    <p:sldMasterId id="2147483729" r:id="rId7"/>
  </p:sldMasterIdLst>
  <p:notesMasterIdLst>
    <p:notesMasterId r:id="rId68"/>
  </p:notesMasterIdLst>
  <p:handoutMasterIdLst>
    <p:handoutMasterId r:id="rId69"/>
  </p:handoutMasterIdLst>
  <p:sldIdLst>
    <p:sldId id="316" r:id="rId8"/>
    <p:sldId id="327" r:id="rId9"/>
    <p:sldId id="326"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25" r:id="rId67"/>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DC6E7A8-9111-7D4D-ABAF-7B635F648684}">
          <p14:sldIdLst>
            <p14:sldId id="316"/>
            <p14:sldId id="327"/>
          </p14:sldIdLst>
        </p14:section>
        <p14:section name="Auxiliary" id="{640C9455-510B-664A-92F5-E06E3A9CC42E}">
          <p14:sldIdLst>
            <p14:sldId id="326"/>
            <p14:sldId id="329"/>
            <p14:sldId id="330"/>
            <p14:sldId id="331"/>
            <p14:sldId id="332"/>
            <p14:sldId id="333"/>
            <p14:sldId id="334"/>
            <p14:sldId id="335"/>
            <p14:sldId id="336"/>
            <p14:sldId id="337"/>
            <p14:sldId id="338"/>
            <p14:sldId id="339"/>
            <p14:sldId id="340"/>
            <p14:sldId id="341"/>
            <p14:sldId id="342"/>
            <p14:sldId id="343"/>
            <p14:sldId id="344"/>
            <p14:sldId id="345"/>
            <p14:sldId id="347"/>
            <p14:sldId id="348"/>
            <p14:sldId id="349"/>
            <p14:sldId id="350"/>
            <p14:sldId id="351"/>
            <p14:sldId id="352"/>
          </p14:sldIdLst>
        </p14:section>
        <p14:section name="Anonymity and Incentive" id="{8F096708-DD94-564B-AF18-63BACC2DB8A7}">
          <p14:sldIdLst>
            <p14:sldId id="353"/>
            <p14:sldId id="354"/>
            <p14:sldId id="355"/>
            <p14:sldId id="356"/>
            <p14:sldId id="357"/>
            <p14:sldId id="358"/>
            <p14:sldId id="359"/>
          </p14:sldIdLst>
        </p14:section>
        <p14:section name="Design Process" id="{16754A88-FD07-5B47-BE68-1A2E1D4A6356}">
          <p14:sldIdLst>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Lst>
        </p14:section>
        <p14:section name="Final" id="{5C28BF24-DDD8-EC4C-8F40-D7ADB32164BF}">
          <p14:sldIdLst>
            <p14:sldId id="325"/>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guide id="6" orient="horz" pos="1800">
          <p15:clr>
            <a:srgbClr val="A4A3A4"/>
          </p15:clr>
        </p15:guide>
        <p15:guide id="7" orient="horz" pos="6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5" autoAdjust="0"/>
    <p:restoredTop sz="68201" autoAdjust="0"/>
  </p:normalViewPr>
  <p:slideViewPr>
    <p:cSldViewPr showGuides="1">
      <p:cViewPr varScale="1">
        <p:scale>
          <a:sx n="101" d="100"/>
          <a:sy n="101" d="100"/>
        </p:scale>
        <p:origin x="2160" y="184"/>
      </p:cViewPr>
      <p:guideLst>
        <p:guide orient="horz" pos="1620"/>
        <p:guide orient="horz" pos="599"/>
        <p:guide pos="2880"/>
        <p:guide pos="5602"/>
        <p:guide pos="158"/>
        <p:guide orient="horz" pos="1800"/>
        <p:guide orient="horz" pos="66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8D4FBE-236C-7549-A913-755315CE8A8F}" type="doc">
      <dgm:prSet loTypeId="urn:microsoft.com/office/officeart/2005/8/layout/list1" loCatId="" qsTypeId="urn:microsoft.com/office/officeart/2005/8/quickstyle/simple4" qsCatId="simple" csTypeId="urn:microsoft.com/office/officeart/2005/8/colors/colorful4" csCatId="colorful" phldr="1"/>
      <dgm:spPr/>
      <dgm:t>
        <a:bodyPr/>
        <a:lstStyle/>
        <a:p>
          <a:endParaRPr lang="en-US"/>
        </a:p>
      </dgm:t>
    </dgm:pt>
    <dgm:pt modelId="{C14F12A6-751A-F843-8A00-F58BE50CF7E3}">
      <dgm:prSet custT="1"/>
      <dgm:spPr/>
      <dgm:t>
        <a:bodyPr/>
        <a:lstStyle/>
        <a:p>
          <a:pPr algn="l" rtl="0"/>
          <a:r>
            <a:rPr lang="en-US" sz="1800" dirty="0"/>
            <a:t>Encrypting data before storing it on a blockchain</a:t>
          </a:r>
        </a:p>
      </dgm:t>
    </dgm:pt>
    <dgm:pt modelId="{446C13DA-D6AC-0B47-BA33-ED1E2586EEAD}" type="parTrans" cxnId="{B71814FD-73CA-DE40-A9AF-5FB34F00D8D6}">
      <dgm:prSet/>
      <dgm:spPr/>
      <dgm:t>
        <a:bodyPr/>
        <a:lstStyle/>
        <a:p>
          <a:endParaRPr lang="en-US" sz="1800"/>
        </a:p>
      </dgm:t>
    </dgm:pt>
    <dgm:pt modelId="{D653EDAC-19E0-BB47-B808-ACA4F8B042C6}" type="sibTrans" cxnId="{B71814FD-73CA-DE40-A9AF-5FB34F00D8D6}">
      <dgm:prSet/>
      <dgm:spPr/>
      <dgm:t>
        <a:bodyPr/>
        <a:lstStyle/>
        <a:p>
          <a:endParaRPr lang="en-US" sz="1800"/>
        </a:p>
      </dgm:t>
    </dgm:pt>
    <dgm:pt modelId="{88616F30-20D3-3B4F-A20E-F6EA9B39D091}">
      <dgm:prSet custT="1"/>
      <dgm:spPr/>
      <dgm:t>
        <a:bodyPr/>
        <a:lstStyle/>
        <a:p>
          <a:pPr rtl="0"/>
          <a:r>
            <a:rPr lang="en-US" sz="1400" dirty="0"/>
            <a:t>Increase confidentiality</a:t>
          </a:r>
        </a:p>
      </dgm:t>
    </dgm:pt>
    <dgm:pt modelId="{06E17A6D-ED9F-B940-AE03-82442524FDE5}" type="parTrans" cxnId="{5048B67A-A602-574E-8ACD-712771FF2237}">
      <dgm:prSet/>
      <dgm:spPr/>
      <dgm:t>
        <a:bodyPr/>
        <a:lstStyle/>
        <a:p>
          <a:endParaRPr lang="en-US" sz="1800"/>
        </a:p>
      </dgm:t>
    </dgm:pt>
    <dgm:pt modelId="{1F8C3A4C-9272-F04A-8CCE-5C39552B1292}" type="sibTrans" cxnId="{5048B67A-A602-574E-8ACD-712771FF2237}">
      <dgm:prSet/>
      <dgm:spPr/>
      <dgm:t>
        <a:bodyPr/>
        <a:lstStyle/>
        <a:p>
          <a:endParaRPr lang="en-US" sz="1800"/>
        </a:p>
      </dgm:t>
    </dgm:pt>
    <dgm:pt modelId="{4744EAB4-0877-9C44-9652-1C360DB292DA}">
      <dgm:prSet custT="1"/>
      <dgm:spPr/>
      <dgm:t>
        <a:bodyPr/>
        <a:lstStyle/>
        <a:p>
          <a:pPr rtl="0"/>
          <a:r>
            <a:rPr lang="en-US" sz="1400" dirty="0"/>
            <a:t>Reduce performance, may harm transparency or independent auditability </a:t>
          </a:r>
        </a:p>
      </dgm:t>
    </dgm:pt>
    <dgm:pt modelId="{BB53ABF2-C43A-2C4D-B0DC-AFFDDEE73919}" type="parTrans" cxnId="{65518D3A-556B-2140-BEC5-D101053D653C}">
      <dgm:prSet/>
      <dgm:spPr/>
      <dgm:t>
        <a:bodyPr/>
        <a:lstStyle/>
        <a:p>
          <a:endParaRPr lang="en-US" sz="1800"/>
        </a:p>
      </dgm:t>
    </dgm:pt>
    <dgm:pt modelId="{B52BA8D5-12C3-2241-98D2-663BBB08CD9E}" type="sibTrans" cxnId="{65518D3A-556B-2140-BEC5-D101053D653C}">
      <dgm:prSet/>
      <dgm:spPr/>
      <dgm:t>
        <a:bodyPr/>
        <a:lstStyle/>
        <a:p>
          <a:endParaRPr lang="en-US" sz="1800"/>
        </a:p>
      </dgm:t>
    </dgm:pt>
    <dgm:pt modelId="{D7355500-7C39-D945-8D06-A5F279F96E97}">
      <dgm:prSet custT="1"/>
      <dgm:spPr/>
      <dgm:t>
        <a:bodyPr/>
        <a:lstStyle/>
        <a:p>
          <a:pPr algn="l" rtl="0"/>
          <a:r>
            <a:rPr lang="en-US" sz="1800" dirty="0"/>
            <a:t>Storing only a hash of data on-chain and keeping the contents off-chain</a:t>
          </a:r>
        </a:p>
      </dgm:t>
    </dgm:pt>
    <dgm:pt modelId="{370A8232-7CD1-0B40-AE85-0F953925E253}" type="parTrans" cxnId="{C8FCACFB-13A7-9D46-832E-39DBCF274234}">
      <dgm:prSet/>
      <dgm:spPr/>
      <dgm:t>
        <a:bodyPr/>
        <a:lstStyle/>
        <a:p>
          <a:endParaRPr lang="en-US" sz="1800"/>
        </a:p>
      </dgm:t>
    </dgm:pt>
    <dgm:pt modelId="{07BA556C-4D25-9D42-9FB4-4E40AC57D0FE}" type="sibTrans" cxnId="{C8FCACFB-13A7-9D46-832E-39DBCF274234}">
      <dgm:prSet/>
      <dgm:spPr/>
      <dgm:t>
        <a:bodyPr/>
        <a:lstStyle/>
        <a:p>
          <a:endParaRPr lang="en-US" sz="1800"/>
        </a:p>
      </dgm:t>
    </dgm:pt>
    <dgm:pt modelId="{A742DEB5-7794-1349-9FAC-8C004913851A}">
      <dgm:prSet custT="1"/>
      <dgm:spPr/>
      <dgm:t>
        <a:bodyPr/>
        <a:lstStyle/>
        <a:p>
          <a:pPr rtl="0"/>
          <a:r>
            <a:rPr lang="en-US" sz="1400" dirty="0"/>
            <a:t>Improve confidentiality and performance</a:t>
          </a:r>
        </a:p>
      </dgm:t>
    </dgm:pt>
    <dgm:pt modelId="{E9410D8F-EF6B-D74B-A2E2-5253C812719E}" type="parTrans" cxnId="{88F17276-7FBB-DA43-B8E8-2ED55CE94049}">
      <dgm:prSet/>
      <dgm:spPr/>
      <dgm:t>
        <a:bodyPr/>
        <a:lstStyle/>
        <a:p>
          <a:endParaRPr lang="en-US" sz="1800"/>
        </a:p>
      </dgm:t>
    </dgm:pt>
    <dgm:pt modelId="{03EEFA0A-D819-A645-8561-79092ACDFCCC}" type="sibTrans" cxnId="{88F17276-7FBB-DA43-B8E8-2ED55CE94049}">
      <dgm:prSet/>
      <dgm:spPr/>
      <dgm:t>
        <a:bodyPr/>
        <a:lstStyle/>
        <a:p>
          <a:endParaRPr lang="en-US" sz="1800"/>
        </a:p>
      </dgm:t>
    </dgm:pt>
    <dgm:pt modelId="{4D82E042-EECF-1541-B350-92A1B6115131}">
      <dgm:prSet custT="1"/>
      <dgm:spPr/>
      <dgm:t>
        <a:bodyPr/>
        <a:lstStyle/>
        <a:p>
          <a:pPr rtl="0"/>
          <a:r>
            <a:rPr lang="en-US" sz="1400" dirty="0"/>
            <a:t>Partly undermine the benefit of blockchains in providing distributed trust </a:t>
          </a:r>
        </a:p>
      </dgm:t>
    </dgm:pt>
    <dgm:pt modelId="{90C89D93-ED31-0943-8B91-4FC471F70F8D}" type="parTrans" cxnId="{2902126E-5D1A-EE48-92DD-C79F1D3DD747}">
      <dgm:prSet/>
      <dgm:spPr/>
      <dgm:t>
        <a:bodyPr/>
        <a:lstStyle/>
        <a:p>
          <a:endParaRPr lang="en-US" sz="1800"/>
        </a:p>
      </dgm:t>
    </dgm:pt>
    <dgm:pt modelId="{A3460E66-D186-344F-BC10-C3DD37024DA6}" type="sibTrans" cxnId="{2902126E-5D1A-EE48-92DD-C79F1D3DD747}">
      <dgm:prSet/>
      <dgm:spPr/>
      <dgm:t>
        <a:bodyPr/>
        <a:lstStyle/>
        <a:p>
          <a:endParaRPr lang="en-US" sz="1800"/>
        </a:p>
      </dgm:t>
    </dgm:pt>
    <dgm:pt modelId="{AA7E4396-8050-4C4D-B70A-03CB15B6CE0D}">
      <dgm:prSet custT="1"/>
      <dgm:spPr/>
      <dgm:t>
        <a:bodyPr/>
        <a:lstStyle/>
        <a:p>
          <a:pPr rtl="0"/>
          <a:r>
            <a:rPr lang="en-US" sz="1400" dirty="0"/>
            <a:t>Single point of failure reduces system availability and reliability</a:t>
          </a:r>
        </a:p>
      </dgm:t>
    </dgm:pt>
    <dgm:pt modelId="{00DBC9BA-213B-7F41-BB7C-4FD3FEA8E53B}" type="parTrans" cxnId="{B15C2DA5-3FF5-B84E-BD4F-C5179D042591}">
      <dgm:prSet/>
      <dgm:spPr/>
      <dgm:t>
        <a:bodyPr/>
        <a:lstStyle/>
        <a:p>
          <a:endParaRPr lang="en-US" sz="1800"/>
        </a:p>
      </dgm:t>
    </dgm:pt>
    <dgm:pt modelId="{D1F681AA-CB6A-164C-91C6-EECD003870C0}" type="sibTrans" cxnId="{B15C2DA5-3FF5-B84E-BD4F-C5179D042591}">
      <dgm:prSet/>
      <dgm:spPr/>
      <dgm:t>
        <a:bodyPr/>
        <a:lstStyle/>
        <a:p>
          <a:endParaRPr lang="en-US" sz="1800"/>
        </a:p>
      </dgm:t>
    </dgm:pt>
    <dgm:pt modelId="{ECE3E820-FBD4-0E47-A5F0-F287B08B0048}">
      <dgm:prSet custT="1"/>
      <dgm:spPr/>
      <dgm:t>
        <a:bodyPr/>
        <a:lstStyle/>
        <a:p>
          <a:pPr algn="l" rtl="0"/>
          <a:r>
            <a:rPr lang="en-US" sz="1800" dirty="0"/>
            <a:t>Using private blockchain instead of public blockchain</a:t>
          </a:r>
        </a:p>
      </dgm:t>
    </dgm:pt>
    <dgm:pt modelId="{C508FE3C-6F05-E047-A83A-3CDCE7BF3AA2}" type="parTrans" cxnId="{85493FE3-73FF-5C4C-85D3-C2BA92D8076B}">
      <dgm:prSet/>
      <dgm:spPr/>
      <dgm:t>
        <a:bodyPr/>
        <a:lstStyle/>
        <a:p>
          <a:endParaRPr lang="en-US" sz="1800"/>
        </a:p>
      </dgm:t>
    </dgm:pt>
    <dgm:pt modelId="{0708925D-CC0D-1442-9F59-31417D2440A3}" type="sibTrans" cxnId="{85493FE3-73FF-5C4C-85D3-C2BA92D8076B}">
      <dgm:prSet/>
      <dgm:spPr/>
      <dgm:t>
        <a:bodyPr/>
        <a:lstStyle/>
        <a:p>
          <a:endParaRPr lang="en-US" sz="1800"/>
        </a:p>
      </dgm:t>
    </dgm:pt>
    <dgm:pt modelId="{B1CF3D13-7701-E444-A324-28372465FA5B}">
      <dgm:prSet custT="1"/>
      <dgm:spPr/>
      <dgm:t>
        <a:bodyPr/>
        <a:lstStyle/>
        <a:p>
          <a:pPr rtl="0"/>
          <a:r>
            <a:rPr lang="en-US" sz="1400" dirty="0"/>
            <a:t>Allow greater control over the admittance of processing nodes and transaction into the system</a:t>
          </a:r>
        </a:p>
      </dgm:t>
    </dgm:pt>
    <dgm:pt modelId="{6F6AAA15-3291-2D43-95BA-438BB9FDD6F2}" type="parTrans" cxnId="{3CED4B6A-0463-4C4C-9637-8A7517C70529}">
      <dgm:prSet/>
      <dgm:spPr/>
      <dgm:t>
        <a:bodyPr/>
        <a:lstStyle/>
        <a:p>
          <a:endParaRPr lang="en-US" sz="1800"/>
        </a:p>
      </dgm:t>
    </dgm:pt>
    <dgm:pt modelId="{D7EA75EE-C7FC-E24B-88D1-CBF0914E3CDC}" type="sibTrans" cxnId="{3CED4B6A-0463-4C4C-9637-8A7517C70529}">
      <dgm:prSet/>
      <dgm:spPr/>
      <dgm:t>
        <a:bodyPr/>
        <a:lstStyle/>
        <a:p>
          <a:endParaRPr lang="en-US" sz="1800"/>
        </a:p>
      </dgm:t>
    </dgm:pt>
    <dgm:pt modelId="{D22C2EF5-E752-F24B-A173-D72222B7DDA9}">
      <dgm:prSet custT="1"/>
      <dgm:spPr/>
      <dgm:t>
        <a:bodyPr/>
        <a:lstStyle/>
        <a:p>
          <a:pPr rtl="0"/>
          <a:r>
            <a:rPr lang="en-US" sz="1400" dirty="0"/>
            <a:t>Increase barriers to entry for participation, thus partly reduce some benefit of using blockchain</a:t>
          </a:r>
        </a:p>
      </dgm:t>
    </dgm:pt>
    <dgm:pt modelId="{A09915F4-AF4B-0545-9D1A-AF0C77243DF3}" type="parTrans" cxnId="{80F667FE-2D14-B44D-86C6-B1F3175FB2A2}">
      <dgm:prSet/>
      <dgm:spPr/>
      <dgm:t>
        <a:bodyPr/>
        <a:lstStyle/>
        <a:p>
          <a:endParaRPr lang="en-US" sz="1800"/>
        </a:p>
      </dgm:t>
    </dgm:pt>
    <dgm:pt modelId="{106ADC7A-0B7C-A44B-8766-06A1735E030A}" type="sibTrans" cxnId="{80F667FE-2D14-B44D-86C6-B1F3175FB2A2}">
      <dgm:prSet/>
      <dgm:spPr/>
      <dgm:t>
        <a:bodyPr/>
        <a:lstStyle/>
        <a:p>
          <a:endParaRPr lang="en-US" sz="1800"/>
        </a:p>
      </dgm:t>
    </dgm:pt>
    <dgm:pt modelId="{F9A3462B-EC4F-0A44-B17A-ADB6A97C79A2}">
      <dgm:prSet custT="1"/>
      <dgm:spPr/>
      <dgm:t>
        <a:bodyPr/>
        <a:lstStyle/>
        <a:p>
          <a:pPr algn="l" rtl="0"/>
          <a:r>
            <a:rPr lang="en-US" sz="1800" dirty="0"/>
            <a:t>Higher number of confirmation blocks</a:t>
          </a:r>
        </a:p>
      </dgm:t>
    </dgm:pt>
    <dgm:pt modelId="{B0C5D9DB-1033-ED45-8A97-677A81AB7E4E}" type="parTrans" cxnId="{921C0F8A-1602-B240-8F95-27DE99354D43}">
      <dgm:prSet/>
      <dgm:spPr/>
      <dgm:t>
        <a:bodyPr/>
        <a:lstStyle/>
        <a:p>
          <a:endParaRPr lang="en-US" sz="1800"/>
        </a:p>
      </dgm:t>
    </dgm:pt>
    <dgm:pt modelId="{445FF1ED-8E7B-AC47-946B-F13129FFCF19}" type="sibTrans" cxnId="{921C0F8A-1602-B240-8F95-27DE99354D43}">
      <dgm:prSet/>
      <dgm:spPr/>
      <dgm:t>
        <a:bodyPr/>
        <a:lstStyle/>
        <a:p>
          <a:endParaRPr lang="en-US" sz="1800"/>
        </a:p>
      </dgm:t>
    </dgm:pt>
    <dgm:pt modelId="{9E15EC6D-2662-8544-8ED0-ED0B8C4FF307}">
      <dgm:prSet custT="1"/>
      <dgm:spPr/>
      <dgm:t>
        <a:bodyPr/>
        <a:lstStyle/>
        <a:p>
          <a:pPr rtl="0"/>
          <a:r>
            <a:rPr lang="en-US" sz="1400" dirty="0"/>
            <a:t>Increase confidence in integrity and durability of transaction</a:t>
          </a:r>
        </a:p>
      </dgm:t>
    </dgm:pt>
    <dgm:pt modelId="{BE8BEE5D-B4E1-8F42-AB11-328260A019E3}" type="parTrans" cxnId="{CD29F7A6-1F9A-5E44-B7AB-F494B6A897C6}">
      <dgm:prSet/>
      <dgm:spPr/>
      <dgm:t>
        <a:bodyPr/>
        <a:lstStyle/>
        <a:p>
          <a:endParaRPr lang="en-US" sz="1800"/>
        </a:p>
      </dgm:t>
    </dgm:pt>
    <dgm:pt modelId="{8EBBBA97-0E71-A147-902A-1D5401C7C9FA}" type="sibTrans" cxnId="{CD29F7A6-1F9A-5E44-B7AB-F494B6A897C6}">
      <dgm:prSet/>
      <dgm:spPr/>
      <dgm:t>
        <a:bodyPr/>
        <a:lstStyle/>
        <a:p>
          <a:endParaRPr lang="en-US" sz="1800"/>
        </a:p>
      </dgm:t>
    </dgm:pt>
    <dgm:pt modelId="{6DBB96FC-0ABE-9348-9167-537B8B06ADF0}">
      <dgm:prSet custT="1"/>
      <dgm:spPr/>
      <dgm:t>
        <a:bodyPr/>
        <a:lstStyle/>
        <a:p>
          <a:pPr rtl="0"/>
          <a:r>
            <a:rPr lang="en-US" sz="1400" dirty="0"/>
            <a:t>Harm latency </a:t>
          </a:r>
        </a:p>
      </dgm:t>
    </dgm:pt>
    <dgm:pt modelId="{3FD4A01B-9727-844A-92D0-7C833C43AD6E}" type="parTrans" cxnId="{13022BF5-752D-C443-9C1F-597AC413A200}">
      <dgm:prSet/>
      <dgm:spPr/>
      <dgm:t>
        <a:bodyPr/>
        <a:lstStyle/>
        <a:p>
          <a:endParaRPr lang="en-US" sz="1800"/>
        </a:p>
      </dgm:t>
    </dgm:pt>
    <dgm:pt modelId="{704143CC-7722-0C4D-B7B0-FCB5E41D82FF}" type="sibTrans" cxnId="{13022BF5-752D-C443-9C1F-597AC413A200}">
      <dgm:prSet/>
      <dgm:spPr/>
      <dgm:t>
        <a:bodyPr/>
        <a:lstStyle/>
        <a:p>
          <a:endParaRPr lang="en-US" sz="1800"/>
        </a:p>
      </dgm:t>
    </dgm:pt>
    <dgm:pt modelId="{A4012714-4F5D-264A-99F8-DB2FA58C42C0}" type="pres">
      <dgm:prSet presAssocID="{9B8D4FBE-236C-7549-A913-755315CE8A8F}" presName="linear" presStyleCnt="0">
        <dgm:presLayoutVars>
          <dgm:dir/>
          <dgm:animLvl val="lvl"/>
          <dgm:resizeHandles val="exact"/>
        </dgm:presLayoutVars>
      </dgm:prSet>
      <dgm:spPr/>
    </dgm:pt>
    <dgm:pt modelId="{95B75717-7347-4B40-9D3B-3FBBCBF0D5F9}" type="pres">
      <dgm:prSet presAssocID="{C14F12A6-751A-F843-8A00-F58BE50CF7E3}" presName="parentLin" presStyleCnt="0"/>
      <dgm:spPr/>
    </dgm:pt>
    <dgm:pt modelId="{3ADCCECC-CC85-924A-AFC8-2A2CA6010023}" type="pres">
      <dgm:prSet presAssocID="{C14F12A6-751A-F843-8A00-F58BE50CF7E3}" presName="parentLeftMargin" presStyleLbl="node1" presStyleIdx="0" presStyleCnt="4"/>
      <dgm:spPr/>
    </dgm:pt>
    <dgm:pt modelId="{C275EC6E-B3CC-0142-9F9B-ADB1AA487829}" type="pres">
      <dgm:prSet presAssocID="{C14F12A6-751A-F843-8A00-F58BE50CF7E3}" presName="parentText" presStyleLbl="node1" presStyleIdx="0" presStyleCnt="4">
        <dgm:presLayoutVars>
          <dgm:chMax val="0"/>
          <dgm:bulletEnabled val="1"/>
        </dgm:presLayoutVars>
      </dgm:prSet>
      <dgm:spPr/>
    </dgm:pt>
    <dgm:pt modelId="{F0A1DBFB-FC1A-7C4A-BC7E-DD940C4E1CE8}" type="pres">
      <dgm:prSet presAssocID="{C14F12A6-751A-F843-8A00-F58BE50CF7E3}" presName="negativeSpace" presStyleCnt="0"/>
      <dgm:spPr/>
    </dgm:pt>
    <dgm:pt modelId="{50E42842-67DC-B647-88D8-CFC9BD8AC77B}" type="pres">
      <dgm:prSet presAssocID="{C14F12A6-751A-F843-8A00-F58BE50CF7E3}" presName="childText" presStyleLbl="conFgAcc1" presStyleIdx="0" presStyleCnt="4">
        <dgm:presLayoutVars>
          <dgm:bulletEnabled val="1"/>
        </dgm:presLayoutVars>
      </dgm:prSet>
      <dgm:spPr/>
    </dgm:pt>
    <dgm:pt modelId="{53C4E9BB-6440-FE40-9AF8-012C758D5C2F}" type="pres">
      <dgm:prSet presAssocID="{D653EDAC-19E0-BB47-B808-ACA4F8B042C6}" presName="spaceBetweenRectangles" presStyleCnt="0"/>
      <dgm:spPr/>
    </dgm:pt>
    <dgm:pt modelId="{BCF9E71D-4F1F-E041-9910-9596A39C0EC5}" type="pres">
      <dgm:prSet presAssocID="{D7355500-7C39-D945-8D06-A5F279F96E97}" presName="parentLin" presStyleCnt="0"/>
      <dgm:spPr/>
    </dgm:pt>
    <dgm:pt modelId="{F7BD2371-D9CF-5848-8B83-2C4E726748EA}" type="pres">
      <dgm:prSet presAssocID="{D7355500-7C39-D945-8D06-A5F279F96E97}" presName="parentLeftMargin" presStyleLbl="node1" presStyleIdx="0" presStyleCnt="4"/>
      <dgm:spPr/>
    </dgm:pt>
    <dgm:pt modelId="{FB530B56-9613-D842-8353-3D55981AFC23}" type="pres">
      <dgm:prSet presAssocID="{D7355500-7C39-D945-8D06-A5F279F96E97}" presName="parentText" presStyleLbl="node1" presStyleIdx="1" presStyleCnt="4" custScaleX="126609">
        <dgm:presLayoutVars>
          <dgm:chMax val="0"/>
          <dgm:bulletEnabled val="1"/>
        </dgm:presLayoutVars>
      </dgm:prSet>
      <dgm:spPr/>
    </dgm:pt>
    <dgm:pt modelId="{3AE965A3-F6CF-9A4D-A488-5EAB2472A26C}" type="pres">
      <dgm:prSet presAssocID="{D7355500-7C39-D945-8D06-A5F279F96E97}" presName="negativeSpace" presStyleCnt="0"/>
      <dgm:spPr/>
    </dgm:pt>
    <dgm:pt modelId="{E9BBD78D-9C2D-4040-A3DE-AE245388DBD2}" type="pres">
      <dgm:prSet presAssocID="{D7355500-7C39-D945-8D06-A5F279F96E97}" presName="childText" presStyleLbl="conFgAcc1" presStyleIdx="1" presStyleCnt="4">
        <dgm:presLayoutVars>
          <dgm:bulletEnabled val="1"/>
        </dgm:presLayoutVars>
      </dgm:prSet>
      <dgm:spPr/>
    </dgm:pt>
    <dgm:pt modelId="{6E67EE38-41FC-0C4F-854A-701AAE16569E}" type="pres">
      <dgm:prSet presAssocID="{07BA556C-4D25-9D42-9FB4-4E40AC57D0FE}" presName="spaceBetweenRectangles" presStyleCnt="0"/>
      <dgm:spPr/>
    </dgm:pt>
    <dgm:pt modelId="{952495B2-78D7-7F45-8204-72C4C0933873}" type="pres">
      <dgm:prSet presAssocID="{ECE3E820-FBD4-0E47-A5F0-F287B08B0048}" presName="parentLin" presStyleCnt="0"/>
      <dgm:spPr/>
    </dgm:pt>
    <dgm:pt modelId="{40C963CA-E88F-E647-8228-E59D4B052EA7}" type="pres">
      <dgm:prSet presAssocID="{ECE3E820-FBD4-0E47-A5F0-F287B08B0048}" presName="parentLeftMargin" presStyleLbl="node1" presStyleIdx="1" presStyleCnt="4"/>
      <dgm:spPr/>
    </dgm:pt>
    <dgm:pt modelId="{D7296343-0F50-3947-BC1B-B62D7F0D3989}" type="pres">
      <dgm:prSet presAssocID="{ECE3E820-FBD4-0E47-A5F0-F287B08B0048}" presName="parentText" presStyleLbl="node1" presStyleIdx="2" presStyleCnt="4">
        <dgm:presLayoutVars>
          <dgm:chMax val="0"/>
          <dgm:bulletEnabled val="1"/>
        </dgm:presLayoutVars>
      </dgm:prSet>
      <dgm:spPr/>
    </dgm:pt>
    <dgm:pt modelId="{4598FB33-22CC-1D48-8CC6-110F9D9CE54D}" type="pres">
      <dgm:prSet presAssocID="{ECE3E820-FBD4-0E47-A5F0-F287B08B0048}" presName="negativeSpace" presStyleCnt="0"/>
      <dgm:spPr/>
    </dgm:pt>
    <dgm:pt modelId="{1BE2E9D2-8A26-384A-A57D-AA5305D239F0}" type="pres">
      <dgm:prSet presAssocID="{ECE3E820-FBD4-0E47-A5F0-F287B08B0048}" presName="childText" presStyleLbl="conFgAcc1" presStyleIdx="2" presStyleCnt="4">
        <dgm:presLayoutVars>
          <dgm:bulletEnabled val="1"/>
        </dgm:presLayoutVars>
      </dgm:prSet>
      <dgm:spPr/>
    </dgm:pt>
    <dgm:pt modelId="{AB12A3EC-DBBA-554E-B834-8FC79CFB17DF}" type="pres">
      <dgm:prSet presAssocID="{0708925D-CC0D-1442-9F59-31417D2440A3}" presName="spaceBetweenRectangles" presStyleCnt="0"/>
      <dgm:spPr/>
    </dgm:pt>
    <dgm:pt modelId="{2DACEFEC-C29A-054A-AAD3-17CD8E34BBC5}" type="pres">
      <dgm:prSet presAssocID="{F9A3462B-EC4F-0A44-B17A-ADB6A97C79A2}" presName="parentLin" presStyleCnt="0"/>
      <dgm:spPr/>
    </dgm:pt>
    <dgm:pt modelId="{D3264EB4-95E3-B247-814B-4AB9FFED4A4B}" type="pres">
      <dgm:prSet presAssocID="{F9A3462B-EC4F-0A44-B17A-ADB6A97C79A2}" presName="parentLeftMargin" presStyleLbl="node1" presStyleIdx="2" presStyleCnt="4"/>
      <dgm:spPr/>
    </dgm:pt>
    <dgm:pt modelId="{E8247F8C-F6C2-0445-B7C9-82B7ABDA5582}" type="pres">
      <dgm:prSet presAssocID="{F9A3462B-EC4F-0A44-B17A-ADB6A97C79A2}" presName="parentText" presStyleLbl="node1" presStyleIdx="3" presStyleCnt="4">
        <dgm:presLayoutVars>
          <dgm:chMax val="0"/>
          <dgm:bulletEnabled val="1"/>
        </dgm:presLayoutVars>
      </dgm:prSet>
      <dgm:spPr/>
    </dgm:pt>
    <dgm:pt modelId="{ECD3A7E5-12F8-0049-9F41-CEFE35E46448}" type="pres">
      <dgm:prSet presAssocID="{F9A3462B-EC4F-0A44-B17A-ADB6A97C79A2}" presName="negativeSpace" presStyleCnt="0"/>
      <dgm:spPr/>
    </dgm:pt>
    <dgm:pt modelId="{F320F134-41DF-D647-AD97-95FE31AF480F}" type="pres">
      <dgm:prSet presAssocID="{F9A3462B-EC4F-0A44-B17A-ADB6A97C79A2}" presName="childText" presStyleLbl="conFgAcc1" presStyleIdx="3" presStyleCnt="4">
        <dgm:presLayoutVars>
          <dgm:bulletEnabled val="1"/>
        </dgm:presLayoutVars>
      </dgm:prSet>
      <dgm:spPr/>
    </dgm:pt>
  </dgm:ptLst>
  <dgm:cxnLst>
    <dgm:cxn modelId="{8A5D7707-9D09-ED4B-A0E2-46EB0F521E50}" type="presOf" srcId="{AA7E4396-8050-4C4D-B70A-03CB15B6CE0D}" destId="{E9BBD78D-9C2D-4040-A3DE-AE245388DBD2}" srcOrd="0" destOrd="2" presId="urn:microsoft.com/office/officeart/2005/8/layout/list1"/>
    <dgm:cxn modelId="{F5C2110D-ED5A-6949-9275-D3B0C7C02990}" type="presOf" srcId="{D7355500-7C39-D945-8D06-A5F279F96E97}" destId="{F7BD2371-D9CF-5848-8B83-2C4E726748EA}" srcOrd="0" destOrd="0" presId="urn:microsoft.com/office/officeart/2005/8/layout/list1"/>
    <dgm:cxn modelId="{E15EA330-2260-AE4E-983A-8F71D5BD182E}" type="presOf" srcId="{9E15EC6D-2662-8544-8ED0-ED0B8C4FF307}" destId="{F320F134-41DF-D647-AD97-95FE31AF480F}" srcOrd="0" destOrd="0" presId="urn:microsoft.com/office/officeart/2005/8/layout/list1"/>
    <dgm:cxn modelId="{65518D3A-556B-2140-BEC5-D101053D653C}" srcId="{C14F12A6-751A-F843-8A00-F58BE50CF7E3}" destId="{4744EAB4-0877-9C44-9652-1C360DB292DA}" srcOrd="1" destOrd="0" parTransId="{BB53ABF2-C43A-2C4D-B0DC-AFFDDEE73919}" sibTransId="{B52BA8D5-12C3-2241-98D2-663BBB08CD9E}"/>
    <dgm:cxn modelId="{D97CB449-6A35-2C43-A663-A484AD6DCE02}" type="presOf" srcId="{F9A3462B-EC4F-0A44-B17A-ADB6A97C79A2}" destId="{E8247F8C-F6C2-0445-B7C9-82B7ABDA5582}" srcOrd="1" destOrd="0" presId="urn:microsoft.com/office/officeart/2005/8/layout/list1"/>
    <dgm:cxn modelId="{BF449059-655A-6E46-967C-58150ABDB578}" type="presOf" srcId="{C14F12A6-751A-F843-8A00-F58BE50CF7E3}" destId="{3ADCCECC-CC85-924A-AFC8-2A2CA6010023}" srcOrd="0" destOrd="0" presId="urn:microsoft.com/office/officeart/2005/8/layout/list1"/>
    <dgm:cxn modelId="{D8D7845A-C0C1-B549-9F60-2EE313C2F79E}" type="presOf" srcId="{9B8D4FBE-236C-7549-A913-755315CE8A8F}" destId="{A4012714-4F5D-264A-99F8-DB2FA58C42C0}" srcOrd="0" destOrd="0" presId="urn:microsoft.com/office/officeart/2005/8/layout/list1"/>
    <dgm:cxn modelId="{69FCEC5E-52C9-F34B-8414-97DEA7B64BED}" type="presOf" srcId="{ECE3E820-FBD4-0E47-A5F0-F287B08B0048}" destId="{40C963CA-E88F-E647-8228-E59D4B052EA7}" srcOrd="0" destOrd="0" presId="urn:microsoft.com/office/officeart/2005/8/layout/list1"/>
    <dgm:cxn modelId="{93E56565-79B7-C949-9ABC-5D2A276838C1}" type="presOf" srcId="{4744EAB4-0877-9C44-9652-1C360DB292DA}" destId="{50E42842-67DC-B647-88D8-CFC9BD8AC77B}" srcOrd="0" destOrd="1" presId="urn:microsoft.com/office/officeart/2005/8/layout/list1"/>
    <dgm:cxn modelId="{3CED4B6A-0463-4C4C-9637-8A7517C70529}" srcId="{ECE3E820-FBD4-0E47-A5F0-F287B08B0048}" destId="{B1CF3D13-7701-E444-A324-28372465FA5B}" srcOrd="0" destOrd="0" parTransId="{6F6AAA15-3291-2D43-95BA-438BB9FDD6F2}" sibTransId="{D7EA75EE-C7FC-E24B-88D1-CBF0914E3CDC}"/>
    <dgm:cxn modelId="{2902126E-5D1A-EE48-92DD-C79F1D3DD747}" srcId="{D7355500-7C39-D945-8D06-A5F279F96E97}" destId="{4D82E042-EECF-1541-B350-92A1B6115131}" srcOrd="1" destOrd="0" parTransId="{90C89D93-ED31-0943-8B91-4FC471F70F8D}" sibTransId="{A3460E66-D186-344F-BC10-C3DD37024DA6}"/>
    <dgm:cxn modelId="{E28AAB72-19B7-9E40-8190-3626C99BE306}" type="presOf" srcId="{D22C2EF5-E752-F24B-A173-D72222B7DDA9}" destId="{1BE2E9D2-8A26-384A-A57D-AA5305D239F0}" srcOrd="0" destOrd="1" presId="urn:microsoft.com/office/officeart/2005/8/layout/list1"/>
    <dgm:cxn modelId="{88F17276-7FBB-DA43-B8E8-2ED55CE94049}" srcId="{D7355500-7C39-D945-8D06-A5F279F96E97}" destId="{A742DEB5-7794-1349-9FAC-8C004913851A}" srcOrd="0" destOrd="0" parTransId="{E9410D8F-EF6B-D74B-A2E2-5253C812719E}" sibTransId="{03EEFA0A-D819-A645-8561-79092ACDFCCC}"/>
    <dgm:cxn modelId="{5048B67A-A602-574E-8ACD-712771FF2237}" srcId="{C14F12A6-751A-F843-8A00-F58BE50CF7E3}" destId="{88616F30-20D3-3B4F-A20E-F6EA9B39D091}" srcOrd="0" destOrd="0" parTransId="{06E17A6D-ED9F-B940-AE03-82442524FDE5}" sibTransId="{1F8C3A4C-9272-F04A-8CCE-5C39552B1292}"/>
    <dgm:cxn modelId="{EF980A83-222B-E14D-AFC1-3A4A61B07C2A}" type="presOf" srcId="{F9A3462B-EC4F-0A44-B17A-ADB6A97C79A2}" destId="{D3264EB4-95E3-B247-814B-4AB9FFED4A4B}" srcOrd="0" destOrd="0" presId="urn:microsoft.com/office/officeart/2005/8/layout/list1"/>
    <dgm:cxn modelId="{921C0F8A-1602-B240-8F95-27DE99354D43}" srcId="{9B8D4FBE-236C-7549-A913-755315CE8A8F}" destId="{F9A3462B-EC4F-0A44-B17A-ADB6A97C79A2}" srcOrd="3" destOrd="0" parTransId="{B0C5D9DB-1033-ED45-8A97-677A81AB7E4E}" sibTransId="{445FF1ED-8E7B-AC47-946B-F13129FFCF19}"/>
    <dgm:cxn modelId="{B15C2DA5-3FF5-B84E-BD4F-C5179D042591}" srcId="{D7355500-7C39-D945-8D06-A5F279F96E97}" destId="{AA7E4396-8050-4C4D-B70A-03CB15B6CE0D}" srcOrd="2" destOrd="0" parTransId="{00DBC9BA-213B-7F41-BB7C-4FD3FEA8E53B}" sibTransId="{D1F681AA-CB6A-164C-91C6-EECD003870C0}"/>
    <dgm:cxn modelId="{F7D448A5-5C8E-3046-AE87-2922E3FD25B9}" type="presOf" srcId="{D7355500-7C39-D945-8D06-A5F279F96E97}" destId="{FB530B56-9613-D842-8353-3D55981AFC23}" srcOrd="1" destOrd="0" presId="urn:microsoft.com/office/officeart/2005/8/layout/list1"/>
    <dgm:cxn modelId="{CD29F7A6-1F9A-5E44-B7AB-F494B6A897C6}" srcId="{F9A3462B-EC4F-0A44-B17A-ADB6A97C79A2}" destId="{9E15EC6D-2662-8544-8ED0-ED0B8C4FF307}" srcOrd="0" destOrd="0" parTransId="{BE8BEE5D-B4E1-8F42-AB11-328260A019E3}" sibTransId="{8EBBBA97-0E71-A147-902A-1D5401C7C9FA}"/>
    <dgm:cxn modelId="{F6401DB8-8E65-EE40-9651-2175AA2DE5FD}" type="presOf" srcId="{4D82E042-EECF-1541-B350-92A1B6115131}" destId="{E9BBD78D-9C2D-4040-A3DE-AE245388DBD2}" srcOrd="0" destOrd="1" presId="urn:microsoft.com/office/officeart/2005/8/layout/list1"/>
    <dgm:cxn modelId="{5B139ACD-BCF4-2644-853F-4B4D27DCD75D}" type="presOf" srcId="{ECE3E820-FBD4-0E47-A5F0-F287B08B0048}" destId="{D7296343-0F50-3947-BC1B-B62D7F0D3989}" srcOrd="1" destOrd="0" presId="urn:microsoft.com/office/officeart/2005/8/layout/list1"/>
    <dgm:cxn modelId="{B4642ED3-36D4-0647-B4E7-14ECE9E09836}" type="presOf" srcId="{B1CF3D13-7701-E444-A324-28372465FA5B}" destId="{1BE2E9D2-8A26-384A-A57D-AA5305D239F0}" srcOrd="0" destOrd="0" presId="urn:microsoft.com/office/officeart/2005/8/layout/list1"/>
    <dgm:cxn modelId="{319C6BD5-AC53-394C-AAA2-3524093D997F}" type="presOf" srcId="{A742DEB5-7794-1349-9FAC-8C004913851A}" destId="{E9BBD78D-9C2D-4040-A3DE-AE245388DBD2}" srcOrd="0" destOrd="0" presId="urn:microsoft.com/office/officeart/2005/8/layout/list1"/>
    <dgm:cxn modelId="{85493FE3-73FF-5C4C-85D3-C2BA92D8076B}" srcId="{9B8D4FBE-236C-7549-A913-755315CE8A8F}" destId="{ECE3E820-FBD4-0E47-A5F0-F287B08B0048}" srcOrd="2" destOrd="0" parTransId="{C508FE3C-6F05-E047-A83A-3CDCE7BF3AA2}" sibTransId="{0708925D-CC0D-1442-9F59-31417D2440A3}"/>
    <dgm:cxn modelId="{FA4818F5-C72D-F849-BBEE-1B246EDE6B2C}" type="presOf" srcId="{88616F30-20D3-3B4F-A20E-F6EA9B39D091}" destId="{50E42842-67DC-B647-88D8-CFC9BD8AC77B}" srcOrd="0" destOrd="0" presId="urn:microsoft.com/office/officeart/2005/8/layout/list1"/>
    <dgm:cxn modelId="{13022BF5-752D-C443-9C1F-597AC413A200}" srcId="{F9A3462B-EC4F-0A44-B17A-ADB6A97C79A2}" destId="{6DBB96FC-0ABE-9348-9167-537B8B06ADF0}" srcOrd="1" destOrd="0" parTransId="{3FD4A01B-9727-844A-92D0-7C833C43AD6E}" sibTransId="{704143CC-7722-0C4D-B7B0-FCB5E41D82FF}"/>
    <dgm:cxn modelId="{C8FCACFB-13A7-9D46-832E-39DBCF274234}" srcId="{9B8D4FBE-236C-7549-A913-755315CE8A8F}" destId="{D7355500-7C39-D945-8D06-A5F279F96E97}" srcOrd="1" destOrd="0" parTransId="{370A8232-7CD1-0B40-AE85-0F953925E253}" sibTransId="{07BA556C-4D25-9D42-9FB4-4E40AC57D0FE}"/>
    <dgm:cxn modelId="{3E91B2FC-32E2-6348-8577-812C195B7AD3}" type="presOf" srcId="{C14F12A6-751A-F843-8A00-F58BE50CF7E3}" destId="{C275EC6E-B3CC-0142-9F9B-ADB1AA487829}" srcOrd="1" destOrd="0" presId="urn:microsoft.com/office/officeart/2005/8/layout/list1"/>
    <dgm:cxn modelId="{B71814FD-73CA-DE40-A9AF-5FB34F00D8D6}" srcId="{9B8D4FBE-236C-7549-A913-755315CE8A8F}" destId="{C14F12A6-751A-F843-8A00-F58BE50CF7E3}" srcOrd="0" destOrd="0" parTransId="{446C13DA-D6AC-0B47-BA33-ED1E2586EEAD}" sibTransId="{D653EDAC-19E0-BB47-B808-ACA4F8B042C6}"/>
    <dgm:cxn modelId="{E086C2FD-57BA-514E-BC9B-5867E57866D4}" type="presOf" srcId="{6DBB96FC-0ABE-9348-9167-537B8B06ADF0}" destId="{F320F134-41DF-D647-AD97-95FE31AF480F}" srcOrd="0" destOrd="1" presId="urn:microsoft.com/office/officeart/2005/8/layout/list1"/>
    <dgm:cxn modelId="{80F667FE-2D14-B44D-86C6-B1F3175FB2A2}" srcId="{ECE3E820-FBD4-0E47-A5F0-F287B08B0048}" destId="{D22C2EF5-E752-F24B-A173-D72222B7DDA9}" srcOrd="1" destOrd="0" parTransId="{A09915F4-AF4B-0545-9D1A-AF0C77243DF3}" sibTransId="{106ADC7A-0B7C-A44B-8766-06A1735E030A}"/>
    <dgm:cxn modelId="{F45EA4A4-F36F-E647-92AD-D334DFFD0787}" type="presParOf" srcId="{A4012714-4F5D-264A-99F8-DB2FA58C42C0}" destId="{95B75717-7347-4B40-9D3B-3FBBCBF0D5F9}" srcOrd="0" destOrd="0" presId="urn:microsoft.com/office/officeart/2005/8/layout/list1"/>
    <dgm:cxn modelId="{056EAAE7-2937-0640-9BB5-05438992C0F8}" type="presParOf" srcId="{95B75717-7347-4B40-9D3B-3FBBCBF0D5F9}" destId="{3ADCCECC-CC85-924A-AFC8-2A2CA6010023}" srcOrd="0" destOrd="0" presId="urn:microsoft.com/office/officeart/2005/8/layout/list1"/>
    <dgm:cxn modelId="{04A71740-2651-AD43-961F-794DE18BAAD2}" type="presParOf" srcId="{95B75717-7347-4B40-9D3B-3FBBCBF0D5F9}" destId="{C275EC6E-B3CC-0142-9F9B-ADB1AA487829}" srcOrd="1" destOrd="0" presId="urn:microsoft.com/office/officeart/2005/8/layout/list1"/>
    <dgm:cxn modelId="{2EB2B7D8-7357-B840-9404-16ABDCC2ADE5}" type="presParOf" srcId="{A4012714-4F5D-264A-99F8-DB2FA58C42C0}" destId="{F0A1DBFB-FC1A-7C4A-BC7E-DD940C4E1CE8}" srcOrd="1" destOrd="0" presId="urn:microsoft.com/office/officeart/2005/8/layout/list1"/>
    <dgm:cxn modelId="{28026B20-EF62-954F-9CB9-747B1FC1F0C3}" type="presParOf" srcId="{A4012714-4F5D-264A-99F8-DB2FA58C42C0}" destId="{50E42842-67DC-B647-88D8-CFC9BD8AC77B}" srcOrd="2" destOrd="0" presId="urn:microsoft.com/office/officeart/2005/8/layout/list1"/>
    <dgm:cxn modelId="{6036A3A9-033D-6C4E-99AD-1AB9C71CB4B2}" type="presParOf" srcId="{A4012714-4F5D-264A-99F8-DB2FA58C42C0}" destId="{53C4E9BB-6440-FE40-9AF8-012C758D5C2F}" srcOrd="3" destOrd="0" presId="urn:microsoft.com/office/officeart/2005/8/layout/list1"/>
    <dgm:cxn modelId="{A444E581-3AC7-9B4D-9A9A-5468FC65F082}" type="presParOf" srcId="{A4012714-4F5D-264A-99F8-DB2FA58C42C0}" destId="{BCF9E71D-4F1F-E041-9910-9596A39C0EC5}" srcOrd="4" destOrd="0" presId="urn:microsoft.com/office/officeart/2005/8/layout/list1"/>
    <dgm:cxn modelId="{166EC1D7-7B36-4740-83E7-FEA401057EDB}" type="presParOf" srcId="{BCF9E71D-4F1F-E041-9910-9596A39C0EC5}" destId="{F7BD2371-D9CF-5848-8B83-2C4E726748EA}" srcOrd="0" destOrd="0" presId="urn:microsoft.com/office/officeart/2005/8/layout/list1"/>
    <dgm:cxn modelId="{1BA4823D-F047-144E-8EAE-6AF7A0DC6808}" type="presParOf" srcId="{BCF9E71D-4F1F-E041-9910-9596A39C0EC5}" destId="{FB530B56-9613-D842-8353-3D55981AFC23}" srcOrd="1" destOrd="0" presId="urn:microsoft.com/office/officeart/2005/8/layout/list1"/>
    <dgm:cxn modelId="{001E8A1E-41A8-9B46-B464-D21DE3643B6C}" type="presParOf" srcId="{A4012714-4F5D-264A-99F8-DB2FA58C42C0}" destId="{3AE965A3-F6CF-9A4D-A488-5EAB2472A26C}" srcOrd="5" destOrd="0" presId="urn:microsoft.com/office/officeart/2005/8/layout/list1"/>
    <dgm:cxn modelId="{E259C7EB-40EB-9641-9B75-235EB89C4EC3}" type="presParOf" srcId="{A4012714-4F5D-264A-99F8-DB2FA58C42C0}" destId="{E9BBD78D-9C2D-4040-A3DE-AE245388DBD2}" srcOrd="6" destOrd="0" presId="urn:microsoft.com/office/officeart/2005/8/layout/list1"/>
    <dgm:cxn modelId="{512AD068-1241-3547-B775-D0E764CC8470}" type="presParOf" srcId="{A4012714-4F5D-264A-99F8-DB2FA58C42C0}" destId="{6E67EE38-41FC-0C4F-854A-701AAE16569E}" srcOrd="7" destOrd="0" presId="urn:microsoft.com/office/officeart/2005/8/layout/list1"/>
    <dgm:cxn modelId="{8C8279F5-B4DA-1046-B4AE-0AD446904FF4}" type="presParOf" srcId="{A4012714-4F5D-264A-99F8-DB2FA58C42C0}" destId="{952495B2-78D7-7F45-8204-72C4C0933873}" srcOrd="8" destOrd="0" presId="urn:microsoft.com/office/officeart/2005/8/layout/list1"/>
    <dgm:cxn modelId="{01321631-D064-F847-AD53-1A7223ABFE50}" type="presParOf" srcId="{952495B2-78D7-7F45-8204-72C4C0933873}" destId="{40C963CA-E88F-E647-8228-E59D4B052EA7}" srcOrd="0" destOrd="0" presId="urn:microsoft.com/office/officeart/2005/8/layout/list1"/>
    <dgm:cxn modelId="{BC355223-E2C9-894F-B3FC-39B918EBE675}" type="presParOf" srcId="{952495B2-78D7-7F45-8204-72C4C0933873}" destId="{D7296343-0F50-3947-BC1B-B62D7F0D3989}" srcOrd="1" destOrd="0" presId="urn:microsoft.com/office/officeart/2005/8/layout/list1"/>
    <dgm:cxn modelId="{4098C8F6-F87B-2B47-8484-4834BE3820E1}" type="presParOf" srcId="{A4012714-4F5D-264A-99F8-DB2FA58C42C0}" destId="{4598FB33-22CC-1D48-8CC6-110F9D9CE54D}" srcOrd="9" destOrd="0" presId="urn:microsoft.com/office/officeart/2005/8/layout/list1"/>
    <dgm:cxn modelId="{F2D6862E-4940-3C4C-8577-3E9F778E79ED}" type="presParOf" srcId="{A4012714-4F5D-264A-99F8-DB2FA58C42C0}" destId="{1BE2E9D2-8A26-384A-A57D-AA5305D239F0}" srcOrd="10" destOrd="0" presId="urn:microsoft.com/office/officeart/2005/8/layout/list1"/>
    <dgm:cxn modelId="{BE22DDDA-BBB1-C047-B942-98883D53ED15}" type="presParOf" srcId="{A4012714-4F5D-264A-99F8-DB2FA58C42C0}" destId="{AB12A3EC-DBBA-554E-B834-8FC79CFB17DF}" srcOrd="11" destOrd="0" presId="urn:microsoft.com/office/officeart/2005/8/layout/list1"/>
    <dgm:cxn modelId="{8E0BE49B-AD13-CA4A-A366-F60C7D24565D}" type="presParOf" srcId="{A4012714-4F5D-264A-99F8-DB2FA58C42C0}" destId="{2DACEFEC-C29A-054A-AAD3-17CD8E34BBC5}" srcOrd="12" destOrd="0" presId="urn:microsoft.com/office/officeart/2005/8/layout/list1"/>
    <dgm:cxn modelId="{BBC3E7D8-8DFC-E44C-8032-F2610B947580}" type="presParOf" srcId="{2DACEFEC-C29A-054A-AAD3-17CD8E34BBC5}" destId="{D3264EB4-95E3-B247-814B-4AB9FFED4A4B}" srcOrd="0" destOrd="0" presId="urn:microsoft.com/office/officeart/2005/8/layout/list1"/>
    <dgm:cxn modelId="{7631A515-1A96-3C45-9D94-26312D89C5A8}" type="presParOf" srcId="{2DACEFEC-C29A-054A-AAD3-17CD8E34BBC5}" destId="{E8247F8C-F6C2-0445-B7C9-82B7ABDA5582}" srcOrd="1" destOrd="0" presId="urn:microsoft.com/office/officeart/2005/8/layout/list1"/>
    <dgm:cxn modelId="{A24BE7AC-F0F8-3946-B931-03B7877611E8}" type="presParOf" srcId="{A4012714-4F5D-264A-99F8-DB2FA58C42C0}" destId="{ECD3A7E5-12F8-0049-9F41-CEFE35E46448}" srcOrd="13" destOrd="0" presId="urn:microsoft.com/office/officeart/2005/8/layout/list1"/>
    <dgm:cxn modelId="{80D6585D-3295-1647-812A-530B1B018C96}" type="presParOf" srcId="{A4012714-4F5D-264A-99F8-DB2FA58C42C0}" destId="{F320F134-41DF-D647-AD97-95FE31AF480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3D666A-0B76-1545-93DE-239F3990E9A9}" type="doc">
      <dgm:prSet loTypeId="urn:microsoft.com/office/officeart/2005/8/layout/chevron1" loCatId="" qsTypeId="urn:microsoft.com/office/officeart/2005/8/quickstyle/simple4" qsCatId="simple" csTypeId="urn:microsoft.com/office/officeart/2005/8/colors/colorful4" csCatId="colorful" phldr="1"/>
      <dgm:spPr/>
    </dgm:pt>
    <dgm:pt modelId="{E3D31E35-567E-6248-91D5-06FA9F785E82}">
      <dgm:prSet phldrT="[Text]"/>
      <dgm:spPr/>
      <dgm:t>
        <a:bodyPr/>
        <a:lstStyle/>
        <a:p>
          <a:r>
            <a:rPr lang="en-US" dirty="0"/>
            <a:t>Centralized monopolies</a:t>
          </a:r>
        </a:p>
      </dgm:t>
    </dgm:pt>
    <dgm:pt modelId="{142978E4-DA75-D449-B251-BC68C7843E75}" type="parTrans" cxnId="{3957E8DE-4F37-7648-98D0-874EC078853F}">
      <dgm:prSet/>
      <dgm:spPr/>
      <dgm:t>
        <a:bodyPr/>
        <a:lstStyle/>
        <a:p>
          <a:endParaRPr lang="en-US"/>
        </a:p>
      </dgm:t>
    </dgm:pt>
    <dgm:pt modelId="{AF021F35-B801-8A43-B0D1-7D4D3CE55258}" type="sibTrans" cxnId="{3957E8DE-4F37-7648-98D0-874EC078853F}">
      <dgm:prSet/>
      <dgm:spPr/>
      <dgm:t>
        <a:bodyPr/>
        <a:lstStyle/>
        <a:p>
          <a:endParaRPr lang="en-US"/>
        </a:p>
      </dgm:t>
    </dgm:pt>
    <dgm:pt modelId="{9303DA05-9762-8949-9D16-A551F6B47898}">
      <dgm:prSet phldrT="[Text]"/>
      <dgm:spPr/>
      <dgm:t>
        <a:bodyPr/>
        <a:lstStyle/>
        <a:p>
          <a:r>
            <a:rPr lang="en-US" dirty="0"/>
            <a:t>Central parties with a competition between parties</a:t>
          </a:r>
        </a:p>
      </dgm:t>
    </dgm:pt>
    <dgm:pt modelId="{FF27D26E-AD6B-7F4C-A56E-F37A1A53DBB6}" type="parTrans" cxnId="{12D147F1-88B5-E24D-B1CB-5890E74146E9}">
      <dgm:prSet/>
      <dgm:spPr/>
      <dgm:t>
        <a:bodyPr/>
        <a:lstStyle/>
        <a:p>
          <a:endParaRPr lang="en-US"/>
        </a:p>
      </dgm:t>
    </dgm:pt>
    <dgm:pt modelId="{79B00EFB-1DD1-164D-B17D-54A84BACE5CA}" type="sibTrans" cxnId="{12D147F1-88B5-E24D-B1CB-5890E74146E9}">
      <dgm:prSet/>
      <dgm:spPr/>
      <dgm:t>
        <a:bodyPr/>
        <a:lstStyle/>
        <a:p>
          <a:endParaRPr lang="en-US"/>
        </a:p>
      </dgm:t>
    </dgm:pt>
    <dgm:pt modelId="{4541E16B-ACC2-0D4A-94C8-FCB2515A38BF}">
      <dgm:prSet phldrT="[Text]"/>
      <dgm:spPr/>
      <dgm:t>
        <a:bodyPr/>
        <a:lstStyle/>
        <a:p>
          <a:r>
            <a:rPr lang="en-US" dirty="0"/>
            <a:t>Services provided jointly by a consortia</a:t>
          </a:r>
        </a:p>
      </dgm:t>
    </dgm:pt>
    <dgm:pt modelId="{F60F3CE0-3934-C74C-AD84-01DD40003A80}" type="parTrans" cxnId="{93669C02-336A-E947-840F-88677D4B25CB}">
      <dgm:prSet/>
      <dgm:spPr/>
      <dgm:t>
        <a:bodyPr/>
        <a:lstStyle/>
        <a:p>
          <a:endParaRPr lang="en-US"/>
        </a:p>
      </dgm:t>
    </dgm:pt>
    <dgm:pt modelId="{C33C8F6A-D0EF-394B-B38B-6ABB5FEB319F}" type="sibTrans" cxnId="{93669C02-336A-E947-840F-88677D4B25CB}">
      <dgm:prSet/>
      <dgm:spPr/>
      <dgm:t>
        <a:bodyPr/>
        <a:lstStyle/>
        <a:p>
          <a:endParaRPr lang="en-US"/>
        </a:p>
      </dgm:t>
    </dgm:pt>
    <dgm:pt modelId="{F51101D8-BA45-FA42-92E1-913DF6611A75}">
      <dgm:prSet phldrT="[Text]"/>
      <dgm:spPr/>
      <dgm:t>
        <a:bodyPr/>
        <a:lstStyle/>
        <a:p>
          <a:r>
            <a:rPr lang="en-US" dirty="0"/>
            <a:t>Full open service provision in a peer-to-peer system</a:t>
          </a:r>
        </a:p>
      </dgm:t>
    </dgm:pt>
    <dgm:pt modelId="{E4112C8F-0E0E-2643-9BDA-60E166577C8C}" type="parTrans" cxnId="{2A6F2217-9FA5-0449-A60B-1FD20B78A6D2}">
      <dgm:prSet/>
      <dgm:spPr/>
      <dgm:t>
        <a:bodyPr/>
        <a:lstStyle/>
        <a:p>
          <a:endParaRPr lang="en-US"/>
        </a:p>
      </dgm:t>
    </dgm:pt>
    <dgm:pt modelId="{070146AB-2D65-2B4F-9DDF-978CF70A746A}" type="sibTrans" cxnId="{2A6F2217-9FA5-0449-A60B-1FD20B78A6D2}">
      <dgm:prSet/>
      <dgm:spPr/>
      <dgm:t>
        <a:bodyPr/>
        <a:lstStyle/>
        <a:p>
          <a:endParaRPr lang="en-US"/>
        </a:p>
      </dgm:t>
    </dgm:pt>
    <dgm:pt modelId="{3B31C560-209F-084B-87C8-C0D80269578C}" type="pres">
      <dgm:prSet presAssocID="{6E3D666A-0B76-1545-93DE-239F3990E9A9}" presName="Name0" presStyleCnt="0">
        <dgm:presLayoutVars>
          <dgm:dir/>
          <dgm:animLvl val="lvl"/>
          <dgm:resizeHandles val="exact"/>
        </dgm:presLayoutVars>
      </dgm:prSet>
      <dgm:spPr/>
    </dgm:pt>
    <dgm:pt modelId="{C08BC294-C17B-0F40-8C9F-D6ABD4C01C91}" type="pres">
      <dgm:prSet presAssocID="{E3D31E35-567E-6248-91D5-06FA9F785E82}" presName="parTxOnly" presStyleLbl="node1" presStyleIdx="0" presStyleCnt="4" custScaleY="117608">
        <dgm:presLayoutVars>
          <dgm:chMax val="0"/>
          <dgm:chPref val="0"/>
          <dgm:bulletEnabled val="1"/>
        </dgm:presLayoutVars>
      </dgm:prSet>
      <dgm:spPr/>
    </dgm:pt>
    <dgm:pt modelId="{6A61C81B-8EE1-B542-9E2A-3DF7EEC2FC98}" type="pres">
      <dgm:prSet presAssocID="{AF021F35-B801-8A43-B0D1-7D4D3CE55258}" presName="parTxOnlySpace" presStyleCnt="0"/>
      <dgm:spPr/>
    </dgm:pt>
    <dgm:pt modelId="{1C40B893-CFCD-4344-A59E-5D64F984D1E0}" type="pres">
      <dgm:prSet presAssocID="{9303DA05-9762-8949-9D16-A551F6B47898}" presName="parTxOnly" presStyleLbl="node1" presStyleIdx="1" presStyleCnt="4" custScaleY="117608">
        <dgm:presLayoutVars>
          <dgm:chMax val="0"/>
          <dgm:chPref val="0"/>
          <dgm:bulletEnabled val="1"/>
        </dgm:presLayoutVars>
      </dgm:prSet>
      <dgm:spPr/>
    </dgm:pt>
    <dgm:pt modelId="{5512259B-4895-7742-AF07-B09D7C9760CF}" type="pres">
      <dgm:prSet presAssocID="{79B00EFB-1DD1-164D-B17D-54A84BACE5CA}" presName="parTxOnlySpace" presStyleCnt="0"/>
      <dgm:spPr/>
    </dgm:pt>
    <dgm:pt modelId="{F9BE93FA-8BF1-F84E-88D2-6C315FC460DC}" type="pres">
      <dgm:prSet presAssocID="{4541E16B-ACC2-0D4A-94C8-FCB2515A38BF}" presName="parTxOnly" presStyleLbl="node1" presStyleIdx="2" presStyleCnt="4" custScaleY="117608">
        <dgm:presLayoutVars>
          <dgm:chMax val="0"/>
          <dgm:chPref val="0"/>
          <dgm:bulletEnabled val="1"/>
        </dgm:presLayoutVars>
      </dgm:prSet>
      <dgm:spPr/>
    </dgm:pt>
    <dgm:pt modelId="{06527A7B-FAC0-D140-8532-CBC14A10CB47}" type="pres">
      <dgm:prSet presAssocID="{C33C8F6A-D0EF-394B-B38B-6ABB5FEB319F}" presName="parTxOnlySpace" presStyleCnt="0"/>
      <dgm:spPr/>
    </dgm:pt>
    <dgm:pt modelId="{D594D0A7-E0AC-734E-B088-404C264D7B4D}" type="pres">
      <dgm:prSet presAssocID="{F51101D8-BA45-FA42-92E1-913DF6611A75}" presName="parTxOnly" presStyleLbl="node1" presStyleIdx="3" presStyleCnt="4" custScaleY="117608" custLinFactNeighborY="-401">
        <dgm:presLayoutVars>
          <dgm:chMax val="0"/>
          <dgm:chPref val="0"/>
          <dgm:bulletEnabled val="1"/>
        </dgm:presLayoutVars>
      </dgm:prSet>
      <dgm:spPr/>
    </dgm:pt>
  </dgm:ptLst>
  <dgm:cxnLst>
    <dgm:cxn modelId="{93669C02-336A-E947-840F-88677D4B25CB}" srcId="{6E3D666A-0B76-1545-93DE-239F3990E9A9}" destId="{4541E16B-ACC2-0D4A-94C8-FCB2515A38BF}" srcOrd="2" destOrd="0" parTransId="{F60F3CE0-3934-C74C-AD84-01DD40003A80}" sibTransId="{C33C8F6A-D0EF-394B-B38B-6ABB5FEB319F}"/>
    <dgm:cxn modelId="{2A6F2217-9FA5-0449-A60B-1FD20B78A6D2}" srcId="{6E3D666A-0B76-1545-93DE-239F3990E9A9}" destId="{F51101D8-BA45-FA42-92E1-913DF6611A75}" srcOrd="3" destOrd="0" parTransId="{E4112C8F-0E0E-2643-9BDA-60E166577C8C}" sibTransId="{070146AB-2D65-2B4F-9DDF-978CF70A746A}"/>
    <dgm:cxn modelId="{6B795B85-46F5-8342-893C-DD29FECC9C78}" type="presOf" srcId="{E3D31E35-567E-6248-91D5-06FA9F785E82}" destId="{C08BC294-C17B-0F40-8C9F-D6ABD4C01C91}" srcOrd="0" destOrd="0" presId="urn:microsoft.com/office/officeart/2005/8/layout/chevron1"/>
    <dgm:cxn modelId="{9C70948A-0AAD-1D44-8308-955F00587D8C}" type="presOf" srcId="{9303DA05-9762-8949-9D16-A551F6B47898}" destId="{1C40B893-CFCD-4344-A59E-5D64F984D1E0}" srcOrd="0" destOrd="0" presId="urn:microsoft.com/office/officeart/2005/8/layout/chevron1"/>
    <dgm:cxn modelId="{144386AC-880F-8146-957A-F82945377D23}" type="presOf" srcId="{6E3D666A-0B76-1545-93DE-239F3990E9A9}" destId="{3B31C560-209F-084B-87C8-C0D80269578C}" srcOrd="0" destOrd="0" presId="urn:microsoft.com/office/officeart/2005/8/layout/chevron1"/>
    <dgm:cxn modelId="{6A66F1CD-137E-9F4F-9144-0C385AAC2F78}" type="presOf" srcId="{4541E16B-ACC2-0D4A-94C8-FCB2515A38BF}" destId="{F9BE93FA-8BF1-F84E-88D2-6C315FC460DC}" srcOrd="0" destOrd="0" presId="urn:microsoft.com/office/officeart/2005/8/layout/chevron1"/>
    <dgm:cxn modelId="{3957E8DE-4F37-7648-98D0-874EC078853F}" srcId="{6E3D666A-0B76-1545-93DE-239F3990E9A9}" destId="{E3D31E35-567E-6248-91D5-06FA9F785E82}" srcOrd="0" destOrd="0" parTransId="{142978E4-DA75-D449-B251-BC68C7843E75}" sibTransId="{AF021F35-B801-8A43-B0D1-7D4D3CE55258}"/>
    <dgm:cxn modelId="{AFC3D3EC-4B3C-094E-A97C-D3E47B89B623}" type="presOf" srcId="{F51101D8-BA45-FA42-92E1-913DF6611A75}" destId="{D594D0A7-E0AC-734E-B088-404C264D7B4D}" srcOrd="0" destOrd="0" presId="urn:microsoft.com/office/officeart/2005/8/layout/chevron1"/>
    <dgm:cxn modelId="{12D147F1-88B5-E24D-B1CB-5890E74146E9}" srcId="{6E3D666A-0B76-1545-93DE-239F3990E9A9}" destId="{9303DA05-9762-8949-9D16-A551F6B47898}" srcOrd="1" destOrd="0" parTransId="{FF27D26E-AD6B-7F4C-A56E-F37A1A53DBB6}" sibTransId="{79B00EFB-1DD1-164D-B17D-54A84BACE5CA}"/>
    <dgm:cxn modelId="{D77DD446-3871-A344-9EF9-303A47EE10D9}" type="presParOf" srcId="{3B31C560-209F-084B-87C8-C0D80269578C}" destId="{C08BC294-C17B-0F40-8C9F-D6ABD4C01C91}" srcOrd="0" destOrd="0" presId="urn:microsoft.com/office/officeart/2005/8/layout/chevron1"/>
    <dgm:cxn modelId="{8FAE61D0-5DBB-E54D-A43E-F9288C4B2275}" type="presParOf" srcId="{3B31C560-209F-084B-87C8-C0D80269578C}" destId="{6A61C81B-8EE1-B542-9E2A-3DF7EEC2FC98}" srcOrd="1" destOrd="0" presId="urn:microsoft.com/office/officeart/2005/8/layout/chevron1"/>
    <dgm:cxn modelId="{EC11E766-C22A-0F48-92A8-8C133CA4E11F}" type="presParOf" srcId="{3B31C560-209F-084B-87C8-C0D80269578C}" destId="{1C40B893-CFCD-4344-A59E-5D64F984D1E0}" srcOrd="2" destOrd="0" presId="urn:microsoft.com/office/officeart/2005/8/layout/chevron1"/>
    <dgm:cxn modelId="{FC8F4E52-A5CF-7642-9E58-E548196229D6}" type="presParOf" srcId="{3B31C560-209F-084B-87C8-C0D80269578C}" destId="{5512259B-4895-7742-AF07-B09D7C9760CF}" srcOrd="3" destOrd="0" presId="urn:microsoft.com/office/officeart/2005/8/layout/chevron1"/>
    <dgm:cxn modelId="{28ABCD6F-95BC-2F4F-AD4A-E5694056F7F6}" type="presParOf" srcId="{3B31C560-209F-084B-87C8-C0D80269578C}" destId="{F9BE93FA-8BF1-F84E-88D2-6C315FC460DC}" srcOrd="4" destOrd="0" presId="urn:microsoft.com/office/officeart/2005/8/layout/chevron1"/>
    <dgm:cxn modelId="{CE9DA1DF-DC09-6145-9261-68EE10C3A224}" type="presParOf" srcId="{3B31C560-209F-084B-87C8-C0D80269578C}" destId="{06527A7B-FAC0-D140-8532-CBC14A10CB47}" srcOrd="5" destOrd="0" presId="urn:microsoft.com/office/officeart/2005/8/layout/chevron1"/>
    <dgm:cxn modelId="{BEA45368-A2EE-A742-8B4B-E628D6D2A55A}" type="presParOf" srcId="{3B31C560-209F-084B-87C8-C0D80269578C}" destId="{D594D0A7-E0AC-734E-B088-404C264D7B4D}"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A550EA-B585-BD42-BE11-95431B0F18E5}" type="doc">
      <dgm:prSet loTypeId="urn:microsoft.com/office/officeart/2005/8/layout/matrix1" loCatId="" qsTypeId="urn:microsoft.com/office/officeart/2005/8/quickstyle/simple4" qsCatId="simple" csTypeId="urn:microsoft.com/office/officeart/2005/8/colors/colorful4" csCatId="colorful" phldr="1"/>
      <dgm:spPr/>
      <dgm:t>
        <a:bodyPr/>
        <a:lstStyle/>
        <a:p>
          <a:endParaRPr lang="en-US"/>
        </a:p>
      </dgm:t>
    </dgm:pt>
    <dgm:pt modelId="{EB46CD52-BD1B-034B-8098-D2636649B71E}">
      <dgm:prSet phldrT="[Text]"/>
      <dgm:spPr/>
      <dgm:t>
        <a:bodyPr/>
        <a:lstStyle/>
        <a:p>
          <a:r>
            <a:rPr lang="en-US" dirty="0"/>
            <a:t>On-chain</a:t>
          </a:r>
        </a:p>
      </dgm:t>
    </dgm:pt>
    <dgm:pt modelId="{AA25FF5E-BD75-2D40-A322-6A19DEA0BAED}" type="parTrans" cxnId="{938FAB36-A12A-8E46-8FF4-90FE1ACEB766}">
      <dgm:prSet/>
      <dgm:spPr/>
      <dgm:t>
        <a:bodyPr/>
        <a:lstStyle/>
        <a:p>
          <a:endParaRPr lang="en-US"/>
        </a:p>
      </dgm:t>
    </dgm:pt>
    <dgm:pt modelId="{ADB46554-3B6B-A942-AB66-83F499C15535}" type="sibTrans" cxnId="{938FAB36-A12A-8E46-8FF4-90FE1ACEB766}">
      <dgm:prSet/>
      <dgm:spPr/>
      <dgm:t>
        <a:bodyPr/>
        <a:lstStyle/>
        <a:p>
          <a:endParaRPr lang="en-US"/>
        </a:p>
      </dgm:t>
    </dgm:pt>
    <dgm:pt modelId="{7DFE3C60-E6EE-A24F-B8E6-97AD8969C840}">
      <dgm:prSet phldrT="[Text]"/>
      <dgm:spPr/>
      <dgm:t>
        <a:bodyPr/>
        <a:lstStyle/>
        <a:p>
          <a:r>
            <a:rPr lang="en-US" dirty="0"/>
            <a:t>User interface</a:t>
          </a:r>
        </a:p>
      </dgm:t>
    </dgm:pt>
    <dgm:pt modelId="{A30A25BB-AE0E-7940-A7EE-D6879F30D3BD}" type="parTrans" cxnId="{59F9372A-4539-6C4E-8EE4-217644448569}">
      <dgm:prSet/>
      <dgm:spPr/>
      <dgm:t>
        <a:bodyPr/>
        <a:lstStyle/>
        <a:p>
          <a:endParaRPr lang="en-US"/>
        </a:p>
      </dgm:t>
    </dgm:pt>
    <dgm:pt modelId="{9EF4481E-158E-1648-9FD4-2233B7D223DF}" type="sibTrans" cxnId="{59F9372A-4539-6C4E-8EE4-217644448569}">
      <dgm:prSet/>
      <dgm:spPr/>
      <dgm:t>
        <a:bodyPr/>
        <a:lstStyle/>
        <a:p>
          <a:endParaRPr lang="en-US"/>
        </a:p>
      </dgm:t>
    </dgm:pt>
    <dgm:pt modelId="{058A4B5D-BBDD-3146-B948-D46424956BE2}">
      <dgm:prSet phldrT="[Text]"/>
      <dgm:spPr/>
      <dgm:t>
        <a:bodyPr/>
        <a:lstStyle/>
        <a:p>
          <a:r>
            <a:rPr lang="en-US" dirty="0"/>
            <a:t>Cryptographic key management</a:t>
          </a:r>
        </a:p>
      </dgm:t>
    </dgm:pt>
    <dgm:pt modelId="{5826DB56-70ED-DB48-8F33-B16C09F91845}" type="parTrans" cxnId="{03D290AB-3626-EE42-BFEE-995BD7715BAB}">
      <dgm:prSet/>
      <dgm:spPr/>
      <dgm:t>
        <a:bodyPr/>
        <a:lstStyle/>
        <a:p>
          <a:endParaRPr lang="en-US"/>
        </a:p>
      </dgm:t>
    </dgm:pt>
    <dgm:pt modelId="{1EF2D215-6856-0648-8569-B124464C37FD}" type="sibTrans" cxnId="{03D290AB-3626-EE42-BFEE-995BD7715BAB}">
      <dgm:prSet/>
      <dgm:spPr/>
      <dgm:t>
        <a:bodyPr/>
        <a:lstStyle/>
        <a:p>
          <a:endParaRPr lang="en-US"/>
        </a:p>
      </dgm:t>
    </dgm:pt>
    <dgm:pt modelId="{F60344AF-8A63-854D-BF63-9EBC509BBAE7}">
      <dgm:prSet phldrT="[Text]"/>
      <dgm:spPr/>
      <dgm:t>
        <a:bodyPr/>
        <a:lstStyle/>
        <a:p>
          <a:r>
            <a:rPr lang="en-US" dirty="0"/>
            <a:t>IoT integration</a:t>
          </a:r>
        </a:p>
      </dgm:t>
    </dgm:pt>
    <dgm:pt modelId="{A1750714-8DE1-874F-8FAF-52737C1A3072}" type="parTrans" cxnId="{55E02808-A946-644D-8A8E-0BD500D793F0}">
      <dgm:prSet/>
      <dgm:spPr/>
      <dgm:t>
        <a:bodyPr/>
        <a:lstStyle/>
        <a:p>
          <a:endParaRPr lang="en-US"/>
        </a:p>
      </dgm:t>
    </dgm:pt>
    <dgm:pt modelId="{B9B19EEE-41E4-7248-97FC-5803CA4A654C}" type="sibTrans" cxnId="{55E02808-A946-644D-8A8E-0BD500D793F0}">
      <dgm:prSet/>
      <dgm:spPr/>
      <dgm:t>
        <a:bodyPr/>
        <a:lstStyle/>
        <a:p>
          <a:endParaRPr lang="en-US"/>
        </a:p>
      </dgm:t>
    </dgm:pt>
    <dgm:pt modelId="{BF1A1BEE-8143-6D4E-89D9-546C1E13DFBA}">
      <dgm:prSet phldrT="[Text]"/>
      <dgm:spPr/>
      <dgm:t>
        <a:bodyPr/>
        <a:lstStyle/>
        <a:p>
          <a:r>
            <a:rPr lang="en-US" dirty="0"/>
            <a:t>Communications with other external systems</a:t>
          </a:r>
        </a:p>
      </dgm:t>
    </dgm:pt>
    <dgm:pt modelId="{3427D4A2-EB15-8F40-9D39-26292C3258EA}" type="sibTrans" cxnId="{761F340F-654A-6D46-BB24-900DD42EB8EB}">
      <dgm:prSet/>
      <dgm:spPr/>
      <dgm:t>
        <a:bodyPr/>
        <a:lstStyle/>
        <a:p>
          <a:endParaRPr lang="en-US"/>
        </a:p>
      </dgm:t>
    </dgm:pt>
    <dgm:pt modelId="{FCC0ABF1-8FEF-B846-8FCA-7D18FB1F27BA}" type="parTrans" cxnId="{761F340F-654A-6D46-BB24-900DD42EB8EB}">
      <dgm:prSet/>
      <dgm:spPr/>
      <dgm:t>
        <a:bodyPr/>
        <a:lstStyle/>
        <a:p>
          <a:endParaRPr lang="en-US"/>
        </a:p>
      </dgm:t>
    </dgm:pt>
    <dgm:pt modelId="{7D587211-39BF-DE41-93EB-A6ABB55AADCF}" type="pres">
      <dgm:prSet presAssocID="{73A550EA-B585-BD42-BE11-95431B0F18E5}" presName="diagram" presStyleCnt="0">
        <dgm:presLayoutVars>
          <dgm:chMax val="1"/>
          <dgm:dir/>
          <dgm:animLvl val="ctr"/>
          <dgm:resizeHandles val="exact"/>
        </dgm:presLayoutVars>
      </dgm:prSet>
      <dgm:spPr/>
    </dgm:pt>
    <dgm:pt modelId="{04020212-4E09-4647-B376-7D18C671CC3B}" type="pres">
      <dgm:prSet presAssocID="{73A550EA-B585-BD42-BE11-95431B0F18E5}" presName="matrix" presStyleCnt="0"/>
      <dgm:spPr/>
    </dgm:pt>
    <dgm:pt modelId="{CEADEC68-6527-E04D-9C07-BCED255EEBCF}" type="pres">
      <dgm:prSet presAssocID="{73A550EA-B585-BD42-BE11-95431B0F18E5}" presName="tile1" presStyleLbl="node1" presStyleIdx="0" presStyleCnt="4"/>
      <dgm:spPr/>
    </dgm:pt>
    <dgm:pt modelId="{137721BF-3094-8447-9CE0-2BE880C7B9DF}" type="pres">
      <dgm:prSet presAssocID="{73A550EA-B585-BD42-BE11-95431B0F18E5}" presName="tile1text" presStyleLbl="node1" presStyleIdx="0" presStyleCnt="4">
        <dgm:presLayoutVars>
          <dgm:chMax val="0"/>
          <dgm:chPref val="0"/>
          <dgm:bulletEnabled val="1"/>
        </dgm:presLayoutVars>
      </dgm:prSet>
      <dgm:spPr/>
    </dgm:pt>
    <dgm:pt modelId="{A9A19E27-D921-0B4A-B876-9CEEAB4DFFEA}" type="pres">
      <dgm:prSet presAssocID="{73A550EA-B585-BD42-BE11-95431B0F18E5}" presName="tile2" presStyleLbl="node1" presStyleIdx="1" presStyleCnt="4"/>
      <dgm:spPr/>
    </dgm:pt>
    <dgm:pt modelId="{4142D20F-F461-0B43-8EC5-FF79B388557B}" type="pres">
      <dgm:prSet presAssocID="{73A550EA-B585-BD42-BE11-95431B0F18E5}" presName="tile2text" presStyleLbl="node1" presStyleIdx="1" presStyleCnt="4">
        <dgm:presLayoutVars>
          <dgm:chMax val="0"/>
          <dgm:chPref val="0"/>
          <dgm:bulletEnabled val="1"/>
        </dgm:presLayoutVars>
      </dgm:prSet>
      <dgm:spPr/>
    </dgm:pt>
    <dgm:pt modelId="{F2D08B4C-D9D7-A84A-9685-0AA8F70782F4}" type="pres">
      <dgm:prSet presAssocID="{73A550EA-B585-BD42-BE11-95431B0F18E5}" presName="tile3" presStyleLbl="node1" presStyleIdx="2" presStyleCnt="4"/>
      <dgm:spPr/>
    </dgm:pt>
    <dgm:pt modelId="{02523053-D24E-C446-8E35-306DEEEF75BD}" type="pres">
      <dgm:prSet presAssocID="{73A550EA-B585-BD42-BE11-95431B0F18E5}" presName="tile3text" presStyleLbl="node1" presStyleIdx="2" presStyleCnt="4">
        <dgm:presLayoutVars>
          <dgm:chMax val="0"/>
          <dgm:chPref val="0"/>
          <dgm:bulletEnabled val="1"/>
        </dgm:presLayoutVars>
      </dgm:prSet>
      <dgm:spPr/>
    </dgm:pt>
    <dgm:pt modelId="{A3CDF60A-51AC-4941-9400-C90E51FBEEA5}" type="pres">
      <dgm:prSet presAssocID="{73A550EA-B585-BD42-BE11-95431B0F18E5}" presName="tile4" presStyleLbl="node1" presStyleIdx="3" presStyleCnt="4"/>
      <dgm:spPr/>
    </dgm:pt>
    <dgm:pt modelId="{DCD3E8A3-B94E-BB4A-88AA-5B19DEFC5811}" type="pres">
      <dgm:prSet presAssocID="{73A550EA-B585-BD42-BE11-95431B0F18E5}" presName="tile4text" presStyleLbl="node1" presStyleIdx="3" presStyleCnt="4">
        <dgm:presLayoutVars>
          <dgm:chMax val="0"/>
          <dgm:chPref val="0"/>
          <dgm:bulletEnabled val="1"/>
        </dgm:presLayoutVars>
      </dgm:prSet>
      <dgm:spPr/>
    </dgm:pt>
    <dgm:pt modelId="{B1B7F4D4-9555-484A-8E2D-01F408D91A39}" type="pres">
      <dgm:prSet presAssocID="{73A550EA-B585-BD42-BE11-95431B0F18E5}" presName="centerTile" presStyleLbl="fgShp" presStyleIdx="0" presStyleCnt="1">
        <dgm:presLayoutVars>
          <dgm:chMax val="0"/>
          <dgm:chPref val="0"/>
        </dgm:presLayoutVars>
      </dgm:prSet>
      <dgm:spPr/>
    </dgm:pt>
  </dgm:ptLst>
  <dgm:cxnLst>
    <dgm:cxn modelId="{55E02808-A946-644D-8A8E-0BD500D793F0}" srcId="{EB46CD52-BD1B-034B-8098-D2636649B71E}" destId="{F60344AF-8A63-854D-BF63-9EBC509BBAE7}" srcOrd="2" destOrd="0" parTransId="{A1750714-8DE1-874F-8FAF-52737C1A3072}" sibTransId="{B9B19EEE-41E4-7248-97FC-5803CA4A654C}"/>
    <dgm:cxn modelId="{249ED309-27DB-2C40-AB95-B37BF4D7D1B4}" type="presOf" srcId="{F60344AF-8A63-854D-BF63-9EBC509BBAE7}" destId="{02523053-D24E-C446-8E35-306DEEEF75BD}" srcOrd="1" destOrd="0" presId="urn:microsoft.com/office/officeart/2005/8/layout/matrix1"/>
    <dgm:cxn modelId="{761F340F-654A-6D46-BB24-900DD42EB8EB}" srcId="{EB46CD52-BD1B-034B-8098-D2636649B71E}" destId="{BF1A1BEE-8143-6D4E-89D9-546C1E13DFBA}" srcOrd="3" destOrd="0" parTransId="{FCC0ABF1-8FEF-B846-8FCA-7D18FB1F27BA}" sibTransId="{3427D4A2-EB15-8F40-9D39-26292C3258EA}"/>
    <dgm:cxn modelId="{59F9372A-4539-6C4E-8EE4-217644448569}" srcId="{EB46CD52-BD1B-034B-8098-D2636649B71E}" destId="{7DFE3C60-E6EE-A24F-B8E6-97AD8969C840}" srcOrd="0" destOrd="0" parTransId="{A30A25BB-AE0E-7940-A7EE-D6879F30D3BD}" sibTransId="{9EF4481E-158E-1648-9FD4-2233B7D223DF}"/>
    <dgm:cxn modelId="{938FAB36-A12A-8E46-8FF4-90FE1ACEB766}" srcId="{73A550EA-B585-BD42-BE11-95431B0F18E5}" destId="{EB46CD52-BD1B-034B-8098-D2636649B71E}" srcOrd="0" destOrd="0" parTransId="{AA25FF5E-BD75-2D40-A322-6A19DEA0BAED}" sibTransId="{ADB46554-3B6B-A942-AB66-83F499C15535}"/>
    <dgm:cxn modelId="{F891B543-3308-DF43-81FA-61E2E0127809}" type="presOf" srcId="{BF1A1BEE-8143-6D4E-89D9-546C1E13DFBA}" destId="{A3CDF60A-51AC-4941-9400-C90E51FBEEA5}" srcOrd="0" destOrd="0" presId="urn:microsoft.com/office/officeart/2005/8/layout/matrix1"/>
    <dgm:cxn modelId="{F5075154-4FC3-D445-BC0F-51331C9E2E06}" type="presOf" srcId="{058A4B5D-BBDD-3146-B948-D46424956BE2}" destId="{4142D20F-F461-0B43-8EC5-FF79B388557B}" srcOrd="1" destOrd="0" presId="urn:microsoft.com/office/officeart/2005/8/layout/matrix1"/>
    <dgm:cxn modelId="{F1E4B769-BB4D-0343-94DA-9438FF66E353}" type="presOf" srcId="{7DFE3C60-E6EE-A24F-B8E6-97AD8969C840}" destId="{137721BF-3094-8447-9CE0-2BE880C7B9DF}" srcOrd="1" destOrd="0" presId="urn:microsoft.com/office/officeart/2005/8/layout/matrix1"/>
    <dgm:cxn modelId="{99264373-9724-044E-BA9C-FC51B55025B7}" type="presOf" srcId="{058A4B5D-BBDD-3146-B948-D46424956BE2}" destId="{A9A19E27-D921-0B4A-B876-9CEEAB4DFFEA}" srcOrd="0" destOrd="0" presId="urn:microsoft.com/office/officeart/2005/8/layout/matrix1"/>
    <dgm:cxn modelId="{69523687-B943-364D-8DA7-D9CFB2786C10}" type="presOf" srcId="{73A550EA-B585-BD42-BE11-95431B0F18E5}" destId="{7D587211-39BF-DE41-93EB-A6ABB55AADCF}" srcOrd="0" destOrd="0" presId="urn:microsoft.com/office/officeart/2005/8/layout/matrix1"/>
    <dgm:cxn modelId="{CF0E5AA0-BA55-7A47-A8DE-039DEDDFD352}" type="presOf" srcId="{BF1A1BEE-8143-6D4E-89D9-546C1E13DFBA}" destId="{DCD3E8A3-B94E-BB4A-88AA-5B19DEFC5811}" srcOrd="1" destOrd="0" presId="urn:microsoft.com/office/officeart/2005/8/layout/matrix1"/>
    <dgm:cxn modelId="{03D290AB-3626-EE42-BFEE-995BD7715BAB}" srcId="{EB46CD52-BD1B-034B-8098-D2636649B71E}" destId="{058A4B5D-BBDD-3146-B948-D46424956BE2}" srcOrd="1" destOrd="0" parTransId="{5826DB56-70ED-DB48-8F33-B16C09F91845}" sibTransId="{1EF2D215-6856-0648-8569-B124464C37FD}"/>
    <dgm:cxn modelId="{CE102AAF-495C-A64E-A163-04C91CEFE147}" type="presOf" srcId="{EB46CD52-BD1B-034B-8098-D2636649B71E}" destId="{B1B7F4D4-9555-484A-8E2D-01F408D91A39}" srcOrd="0" destOrd="0" presId="urn:microsoft.com/office/officeart/2005/8/layout/matrix1"/>
    <dgm:cxn modelId="{3A11A7B6-F76D-8844-8168-9C67312AC8B3}" type="presOf" srcId="{7DFE3C60-E6EE-A24F-B8E6-97AD8969C840}" destId="{CEADEC68-6527-E04D-9C07-BCED255EEBCF}" srcOrd="0" destOrd="0" presId="urn:microsoft.com/office/officeart/2005/8/layout/matrix1"/>
    <dgm:cxn modelId="{48759FB7-A576-004B-9D04-8B6BFDA8A802}" type="presOf" srcId="{F60344AF-8A63-854D-BF63-9EBC509BBAE7}" destId="{F2D08B4C-D9D7-A84A-9685-0AA8F70782F4}" srcOrd="0" destOrd="0" presId="urn:microsoft.com/office/officeart/2005/8/layout/matrix1"/>
    <dgm:cxn modelId="{AECF6243-206C-724D-B0A2-4E6EA0FF87EF}" type="presParOf" srcId="{7D587211-39BF-DE41-93EB-A6ABB55AADCF}" destId="{04020212-4E09-4647-B376-7D18C671CC3B}" srcOrd="0" destOrd="0" presId="urn:microsoft.com/office/officeart/2005/8/layout/matrix1"/>
    <dgm:cxn modelId="{491AFD87-37C0-B644-83C6-C3ECFC17C4B8}" type="presParOf" srcId="{04020212-4E09-4647-B376-7D18C671CC3B}" destId="{CEADEC68-6527-E04D-9C07-BCED255EEBCF}" srcOrd="0" destOrd="0" presId="urn:microsoft.com/office/officeart/2005/8/layout/matrix1"/>
    <dgm:cxn modelId="{4278669B-0F2C-1348-8200-D4F907F86A1D}" type="presParOf" srcId="{04020212-4E09-4647-B376-7D18C671CC3B}" destId="{137721BF-3094-8447-9CE0-2BE880C7B9DF}" srcOrd="1" destOrd="0" presId="urn:microsoft.com/office/officeart/2005/8/layout/matrix1"/>
    <dgm:cxn modelId="{2943059F-219A-ED4C-8BF4-9D6CCAD41B49}" type="presParOf" srcId="{04020212-4E09-4647-B376-7D18C671CC3B}" destId="{A9A19E27-D921-0B4A-B876-9CEEAB4DFFEA}" srcOrd="2" destOrd="0" presId="urn:microsoft.com/office/officeart/2005/8/layout/matrix1"/>
    <dgm:cxn modelId="{63967F16-65CA-B24C-A688-70B0C7593183}" type="presParOf" srcId="{04020212-4E09-4647-B376-7D18C671CC3B}" destId="{4142D20F-F461-0B43-8EC5-FF79B388557B}" srcOrd="3" destOrd="0" presId="urn:microsoft.com/office/officeart/2005/8/layout/matrix1"/>
    <dgm:cxn modelId="{C090FE8B-0D3C-014E-B97C-E78277021303}" type="presParOf" srcId="{04020212-4E09-4647-B376-7D18C671CC3B}" destId="{F2D08B4C-D9D7-A84A-9685-0AA8F70782F4}" srcOrd="4" destOrd="0" presId="urn:microsoft.com/office/officeart/2005/8/layout/matrix1"/>
    <dgm:cxn modelId="{E8EC92AD-4FA7-7B40-B63B-142F40C7AF5D}" type="presParOf" srcId="{04020212-4E09-4647-B376-7D18C671CC3B}" destId="{02523053-D24E-C446-8E35-306DEEEF75BD}" srcOrd="5" destOrd="0" presId="urn:microsoft.com/office/officeart/2005/8/layout/matrix1"/>
    <dgm:cxn modelId="{2413E4FA-7A25-4043-B8F4-B731996C93CB}" type="presParOf" srcId="{04020212-4E09-4647-B376-7D18C671CC3B}" destId="{A3CDF60A-51AC-4941-9400-C90E51FBEEA5}" srcOrd="6" destOrd="0" presId="urn:microsoft.com/office/officeart/2005/8/layout/matrix1"/>
    <dgm:cxn modelId="{9B5BFA13-6132-CF4D-9FFB-FCCAB3721BD6}" type="presParOf" srcId="{04020212-4E09-4647-B376-7D18C671CC3B}" destId="{DCD3E8A3-B94E-BB4A-88AA-5B19DEFC5811}" srcOrd="7" destOrd="0" presId="urn:microsoft.com/office/officeart/2005/8/layout/matrix1"/>
    <dgm:cxn modelId="{C19A179A-07B2-6344-B731-982E97E23C8F}" type="presParOf" srcId="{7D587211-39BF-DE41-93EB-A6ABB55AADCF}" destId="{B1B7F4D4-9555-484A-8E2D-01F408D91A39}"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42842-67DC-B647-88D8-CFC9BD8AC77B}">
      <dsp:nvSpPr>
        <dsp:cNvPr id="0" name=""/>
        <dsp:cNvSpPr/>
      </dsp:nvSpPr>
      <dsp:spPr>
        <a:xfrm>
          <a:off x="0" y="162287"/>
          <a:ext cx="8252282" cy="7402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469" tIns="208280" rIns="640469"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Increase confidentiality</a:t>
          </a:r>
        </a:p>
        <a:p>
          <a:pPr marL="114300" lvl="1" indent="-114300" algn="l" defTabSz="622300" rtl="0">
            <a:lnSpc>
              <a:spcPct val="90000"/>
            </a:lnSpc>
            <a:spcBef>
              <a:spcPct val="0"/>
            </a:spcBef>
            <a:spcAft>
              <a:spcPct val="15000"/>
            </a:spcAft>
            <a:buChar char="•"/>
          </a:pPr>
          <a:r>
            <a:rPr lang="en-US" sz="1400" kern="1200" dirty="0"/>
            <a:t>Reduce performance, may harm transparency or independent auditability </a:t>
          </a:r>
        </a:p>
      </dsp:txBody>
      <dsp:txXfrm>
        <a:off x="0" y="162287"/>
        <a:ext cx="8252282" cy="740250"/>
      </dsp:txXfrm>
    </dsp:sp>
    <dsp:sp modelId="{C275EC6E-B3CC-0142-9F9B-ADB1AA487829}">
      <dsp:nvSpPr>
        <dsp:cNvPr id="0" name=""/>
        <dsp:cNvSpPr/>
      </dsp:nvSpPr>
      <dsp:spPr>
        <a:xfrm>
          <a:off x="412614" y="14687"/>
          <a:ext cx="5776597" cy="29520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342" tIns="0" rIns="218342" bIns="0" numCol="1" spcCol="1270" anchor="ctr" anchorCtr="0">
          <a:noAutofit/>
        </a:bodyPr>
        <a:lstStyle/>
        <a:p>
          <a:pPr marL="0" lvl="0" indent="0" algn="l" defTabSz="800100" rtl="0">
            <a:lnSpc>
              <a:spcPct val="90000"/>
            </a:lnSpc>
            <a:spcBef>
              <a:spcPct val="0"/>
            </a:spcBef>
            <a:spcAft>
              <a:spcPct val="35000"/>
            </a:spcAft>
            <a:buNone/>
          </a:pPr>
          <a:r>
            <a:rPr lang="en-US" sz="1800" kern="1200" dirty="0"/>
            <a:t>Encrypting data before storing it on a blockchain</a:t>
          </a:r>
        </a:p>
      </dsp:txBody>
      <dsp:txXfrm>
        <a:off x="427024" y="29097"/>
        <a:ext cx="5747777" cy="266380"/>
      </dsp:txXfrm>
    </dsp:sp>
    <dsp:sp modelId="{E9BBD78D-9C2D-4040-A3DE-AE245388DBD2}">
      <dsp:nvSpPr>
        <dsp:cNvPr id="0" name=""/>
        <dsp:cNvSpPr/>
      </dsp:nvSpPr>
      <dsp:spPr>
        <a:xfrm>
          <a:off x="0" y="1104137"/>
          <a:ext cx="8252282" cy="960750"/>
        </a:xfrm>
        <a:prstGeom prst="rect">
          <a:avLst/>
        </a:prstGeom>
        <a:solidFill>
          <a:schemeClr val="lt1">
            <a:alpha val="90000"/>
            <a:hueOff val="0"/>
            <a:satOff val="0"/>
            <a:lumOff val="0"/>
            <a:alphaOff val="0"/>
          </a:schemeClr>
        </a:solidFill>
        <a:ln w="9525" cap="flat" cmpd="sng" algn="ctr">
          <a:solidFill>
            <a:schemeClr val="accent4">
              <a:hueOff val="-1125314"/>
              <a:satOff val="9999"/>
              <a:lumOff val="-52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469" tIns="208280" rIns="640469"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Improve confidentiality and performance</a:t>
          </a:r>
        </a:p>
        <a:p>
          <a:pPr marL="114300" lvl="1" indent="-114300" algn="l" defTabSz="622300" rtl="0">
            <a:lnSpc>
              <a:spcPct val="90000"/>
            </a:lnSpc>
            <a:spcBef>
              <a:spcPct val="0"/>
            </a:spcBef>
            <a:spcAft>
              <a:spcPct val="15000"/>
            </a:spcAft>
            <a:buChar char="•"/>
          </a:pPr>
          <a:r>
            <a:rPr lang="en-US" sz="1400" kern="1200" dirty="0"/>
            <a:t>Partly undermine the benefit of blockchains in providing distributed trust </a:t>
          </a:r>
        </a:p>
        <a:p>
          <a:pPr marL="114300" lvl="1" indent="-114300" algn="l" defTabSz="622300" rtl="0">
            <a:lnSpc>
              <a:spcPct val="90000"/>
            </a:lnSpc>
            <a:spcBef>
              <a:spcPct val="0"/>
            </a:spcBef>
            <a:spcAft>
              <a:spcPct val="15000"/>
            </a:spcAft>
            <a:buChar char="•"/>
          </a:pPr>
          <a:r>
            <a:rPr lang="en-US" sz="1400" kern="1200" dirty="0"/>
            <a:t>Single point of failure reduces system availability and reliability</a:t>
          </a:r>
        </a:p>
      </dsp:txBody>
      <dsp:txXfrm>
        <a:off x="0" y="1104137"/>
        <a:ext cx="8252282" cy="960750"/>
      </dsp:txXfrm>
    </dsp:sp>
    <dsp:sp modelId="{FB530B56-9613-D842-8353-3D55981AFC23}">
      <dsp:nvSpPr>
        <dsp:cNvPr id="0" name=""/>
        <dsp:cNvSpPr/>
      </dsp:nvSpPr>
      <dsp:spPr>
        <a:xfrm>
          <a:off x="412614" y="956537"/>
          <a:ext cx="7313692" cy="295200"/>
        </a:xfrm>
        <a:prstGeom prst="roundRect">
          <a:avLst/>
        </a:prstGeom>
        <a:gradFill rotWithShape="0">
          <a:gsLst>
            <a:gs pos="0">
              <a:schemeClr val="accent4">
                <a:hueOff val="-1125314"/>
                <a:satOff val="9999"/>
                <a:lumOff val="-5294"/>
                <a:alphaOff val="0"/>
                <a:shade val="51000"/>
                <a:satMod val="130000"/>
              </a:schemeClr>
            </a:gs>
            <a:gs pos="80000">
              <a:schemeClr val="accent4">
                <a:hueOff val="-1125314"/>
                <a:satOff val="9999"/>
                <a:lumOff val="-5294"/>
                <a:alphaOff val="0"/>
                <a:shade val="93000"/>
                <a:satMod val="130000"/>
              </a:schemeClr>
            </a:gs>
            <a:gs pos="100000">
              <a:schemeClr val="accent4">
                <a:hueOff val="-1125314"/>
                <a:satOff val="9999"/>
                <a:lumOff val="-5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342" tIns="0" rIns="218342" bIns="0" numCol="1" spcCol="1270" anchor="ctr" anchorCtr="0">
          <a:noAutofit/>
        </a:bodyPr>
        <a:lstStyle/>
        <a:p>
          <a:pPr marL="0" lvl="0" indent="0" algn="l" defTabSz="800100" rtl="0">
            <a:lnSpc>
              <a:spcPct val="90000"/>
            </a:lnSpc>
            <a:spcBef>
              <a:spcPct val="0"/>
            </a:spcBef>
            <a:spcAft>
              <a:spcPct val="35000"/>
            </a:spcAft>
            <a:buNone/>
          </a:pPr>
          <a:r>
            <a:rPr lang="en-US" sz="1800" kern="1200" dirty="0"/>
            <a:t>Storing only a hash of data on-chain and keeping the contents off-chain</a:t>
          </a:r>
        </a:p>
      </dsp:txBody>
      <dsp:txXfrm>
        <a:off x="427024" y="970947"/>
        <a:ext cx="7284872" cy="266380"/>
      </dsp:txXfrm>
    </dsp:sp>
    <dsp:sp modelId="{1BE2E9D2-8A26-384A-A57D-AA5305D239F0}">
      <dsp:nvSpPr>
        <dsp:cNvPr id="0" name=""/>
        <dsp:cNvSpPr/>
      </dsp:nvSpPr>
      <dsp:spPr>
        <a:xfrm>
          <a:off x="0" y="2266487"/>
          <a:ext cx="8252282" cy="740250"/>
        </a:xfrm>
        <a:prstGeom prst="rect">
          <a:avLst/>
        </a:prstGeom>
        <a:solidFill>
          <a:schemeClr val="lt1">
            <a:alpha val="90000"/>
            <a:hueOff val="0"/>
            <a:satOff val="0"/>
            <a:lumOff val="0"/>
            <a:alphaOff val="0"/>
          </a:schemeClr>
        </a:solidFill>
        <a:ln w="9525" cap="flat" cmpd="sng" algn="ctr">
          <a:solidFill>
            <a:schemeClr val="accent4">
              <a:hueOff val="-2250628"/>
              <a:satOff val="19997"/>
              <a:lumOff val="-1058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469" tIns="208280" rIns="640469"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Allow greater control over the admittance of processing nodes and transaction into the system</a:t>
          </a:r>
        </a:p>
        <a:p>
          <a:pPr marL="114300" lvl="1" indent="-114300" algn="l" defTabSz="622300" rtl="0">
            <a:lnSpc>
              <a:spcPct val="90000"/>
            </a:lnSpc>
            <a:spcBef>
              <a:spcPct val="0"/>
            </a:spcBef>
            <a:spcAft>
              <a:spcPct val="15000"/>
            </a:spcAft>
            <a:buChar char="•"/>
          </a:pPr>
          <a:r>
            <a:rPr lang="en-US" sz="1400" kern="1200" dirty="0"/>
            <a:t>Increase barriers to entry for participation, thus partly reduce some benefit of using blockchain</a:t>
          </a:r>
        </a:p>
      </dsp:txBody>
      <dsp:txXfrm>
        <a:off x="0" y="2266487"/>
        <a:ext cx="8252282" cy="740250"/>
      </dsp:txXfrm>
    </dsp:sp>
    <dsp:sp modelId="{D7296343-0F50-3947-BC1B-B62D7F0D3989}">
      <dsp:nvSpPr>
        <dsp:cNvPr id="0" name=""/>
        <dsp:cNvSpPr/>
      </dsp:nvSpPr>
      <dsp:spPr>
        <a:xfrm>
          <a:off x="412614" y="2118887"/>
          <a:ext cx="5776597" cy="295200"/>
        </a:xfrm>
        <a:prstGeom prst="roundRect">
          <a:avLst/>
        </a:prstGeom>
        <a:gradFill rotWithShape="0">
          <a:gsLst>
            <a:gs pos="0">
              <a:schemeClr val="accent4">
                <a:hueOff val="-2250628"/>
                <a:satOff val="19997"/>
                <a:lumOff val="-10588"/>
                <a:alphaOff val="0"/>
                <a:shade val="51000"/>
                <a:satMod val="130000"/>
              </a:schemeClr>
            </a:gs>
            <a:gs pos="80000">
              <a:schemeClr val="accent4">
                <a:hueOff val="-2250628"/>
                <a:satOff val="19997"/>
                <a:lumOff val="-10588"/>
                <a:alphaOff val="0"/>
                <a:shade val="93000"/>
                <a:satMod val="130000"/>
              </a:schemeClr>
            </a:gs>
            <a:gs pos="100000">
              <a:schemeClr val="accent4">
                <a:hueOff val="-2250628"/>
                <a:satOff val="19997"/>
                <a:lumOff val="-105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342" tIns="0" rIns="218342" bIns="0" numCol="1" spcCol="1270" anchor="ctr" anchorCtr="0">
          <a:noAutofit/>
        </a:bodyPr>
        <a:lstStyle/>
        <a:p>
          <a:pPr marL="0" lvl="0" indent="0" algn="l" defTabSz="800100" rtl="0">
            <a:lnSpc>
              <a:spcPct val="90000"/>
            </a:lnSpc>
            <a:spcBef>
              <a:spcPct val="0"/>
            </a:spcBef>
            <a:spcAft>
              <a:spcPct val="35000"/>
            </a:spcAft>
            <a:buNone/>
          </a:pPr>
          <a:r>
            <a:rPr lang="en-US" sz="1800" kern="1200" dirty="0"/>
            <a:t>Using private blockchain instead of public blockchain</a:t>
          </a:r>
        </a:p>
      </dsp:txBody>
      <dsp:txXfrm>
        <a:off x="427024" y="2133297"/>
        <a:ext cx="5747777" cy="266380"/>
      </dsp:txXfrm>
    </dsp:sp>
    <dsp:sp modelId="{F320F134-41DF-D647-AD97-95FE31AF480F}">
      <dsp:nvSpPr>
        <dsp:cNvPr id="0" name=""/>
        <dsp:cNvSpPr/>
      </dsp:nvSpPr>
      <dsp:spPr>
        <a:xfrm>
          <a:off x="0" y="3208338"/>
          <a:ext cx="8252282" cy="740250"/>
        </a:xfrm>
        <a:prstGeom prst="rect">
          <a:avLst/>
        </a:prstGeom>
        <a:solidFill>
          <a:schemeClr val="lt1">
            <a:alpha val="90000"/>
            <a:hueOff val="0"/>
            <a:satOff val="0"/>
            <a:lumOff val="0"/>
            <a:alphaOff val="0"/>
          </a:schemeClr>
        </a:solidFill>
        <a:ln w="9525" cap="flat" cmpd="sng" algn="ctr">
          <a:solidFill>
            <a:schemeClr val="accent4">
              <a:hueOff val="-3375942"/>
              <a:satOff val="29996"/>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469" tIns="208280" rIns="640469"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Increase confidence in integrity and durability of transaction</a:t>
          </a:r>
        </a:p>
        <a:p>
          <a:pPr marL="114300" lvl="1" indent="-114300" algn="l" defTabSz="622300" rtl="0">
            <a:lnSpc>
              <a:spcPct val="90000"/>
            </a:lnSpc>
            <a:spcBef>
              <a:spcPct val="0"/>
            </a:spcBef>
            <a:spcAft>
              <a:spcPct val="15000"/>
            </a:spcAft>
            <a:buChar char="•"/>
          </a:pPr>
          <a:r>
            <a:rPr lang="en-US" sz="1400" kern="1200" dirty="0"/>
            <a:t>Harm latency </a:t>
          </a:r>
        </a:p>
      </dsp:txBody>
      <dsp:txXfrm>
        <a:off x="0" y="3208338"/>
        <a:ext cx="8252282" cy="740250"/>
      </dsp:txXfrm>
    </dsp:sp>
    <dsp:sp modelId="{E8247F8C-F6C2-0445-B7C9-82B7ABDA5582}">
      <dsp:nvSpPr>
        <dsp:cNvPr id="0" name=""/>
        <dsp:cNvSpPr/>
      </dsp:nvSpPr>
      <dsp:spPr>
        <a:xfrm>
          <a:off x="412614" y="3060738"/>
          <a:ext cx="5776597" cy="295200"/>
        </a:xfrm>
        <a:prstGeom prst="roundRect">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342" tIns="0" rIns="218342" bIns="0" numCol="1" spcCol="1270" anchor="ctr" anchorCtr="0">
          <a:noAutofit/>
        </a:bodyPr>
        <a:lstStyle/>
        <a:p>
          <a:pPr marL="0" lvl="0" indent="0" algn="l" defTabSz="800100" rtl="0">
            <a:lnSpc>
              <a:spcPct val="90000"/>
            </a:lnSpc>
            <a:spcBef>
              <a:spcPct val="0"/>
            </a:spcBef>
            <a:spcAft>
              <a:spcPct val="35000"/>
            </a:spcAft>
            <a:buNone/>
          </a:pPr>
          <a:r>
            <a:rPr lang="en-US" sz="1800" kern="1200" dirty="0"/>
            <a:t>Higher number of confirmation blocks</a:t>
          </a:r>
        </a:p>
      </dsp:txBody>
      <dsp:txXfrm>
        <a:off x="427024" y="3075148"/>
        <a:ext cx="5747777"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BC294-C17B-0F40-8C9F-D6ABD4C01C91}">
      <dsp:nvSpPr>
        <dsp:cNvPr id="0" name=""/>
        <dsp:cNvSpPr/>
      </dsp:nvSpPr>
      <dsp:spPr>
        <a:xfrm>
          <a:off x="3853" y="532392"/>
          <a:ext cx="2243428" cy="1055380"/>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Centralized monopolies</a:t>
          </a:r>
        </a:p>
      </dsp:txBody>
      <dsp:txXfrm>
        <a:off x="531543" y="532392"/>
        <a:ext cx="1188048" cy="1055380"/>
      </dsp:txXfrm>
    </dsp:sp>
    <dsp:sp modelId="{1C40B893-CFCD-4344-A59E-5D64F984D1E0}">
      <dsp:nvSpPr>
        <dsp:cNvPr id="0" name=""/>
        <dsp:cNvSpPr/>
      </dsp:nvSpPr>
      <dsp:spPr>
        <a:xfrm>
          <a:off x="2022940" y="532392"/>
          <a:ext cx="2243428" cy="1055380"/>
        </a:xfrm>
        <a:prstGeom prst="chevron">
          <a:avLst/>
        </a:prstGeom>
        <a:gradFill rotWithShape="0">
          <a:gsLst>
            <a:gs pos="0">
              <a:schemeClr val="accent4">
                <a:hueOff val="-1125314"/>
                <a:satOff val="9999"/>
                <a:lumOff val="-5294"/>
                <a:alphaOff val="0"/>
                <a:shade val="51000"/>
                <a:satMod val="130000"/>
              </a:schemeClr>
            </a:gs>
            <a:gs pos="80000">
              <a:schemeClr val="accent4">
                <a:hueOff val="-1125314"/>
                <a:satOff val="9999"/>
                <a:lumOff val="-5294"/>
                <a:alphaOff val="0"/>
                <a:shade val="93000"/>
                <a:satMod val="130000"/>
              </a:schemeClr>
            </a:gs>
            <a:gs pos="100000">
              <a:schemeClr val="accent4">
                <a:hueOff val="-1125314"/>
                <a:satOff val="9999"/>
                <a:lumOff val="-5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Central parties with a competition between parties</a:t>
          </a:r>
        </a:p>
      </dsp:txBody>
      <dsp:txXfrm>
        <a:off x="2550630" y="532392"/>
        <a:ext cx="1188048" cy="1055380"/>
      </dsp:txXfrm>
    </dsp:sp>
    <dsp:sp modelId="{F9BE93FA-8BF1-F84E-88D2-6C315FC460DC}">
      <dsp:nvSpPr>
        <dsp:cNvPr id="0" name=""/>
        <dsp:cNvSpPr/>
      </dsp:nvSpPr>
      <dsp:spPr>
        <a:xfrm>
          <a:off x="4042026" y="532392"/>
          <a:ext cx="2243428" cy="1055380"/>
        </a:xfrm>
        <a:prstGeom prst="chevron">
          <a:avLst/>
        </a:prstGeom>
        <a:gradFill rotWithShape="0">
          <a:gsLst>
            <a:gs pos="0">
              <a:schemeClr val="accent4">
                <a:hueOff val="-2250628"/>
                <a:satOff val="19997"/>
                <a:lumOff val="-10588"/>
                <a:alphaOff val="0"/>
                <a:shade val="51000"/>
                <a:satMod val="130000"/>
              </a:schemeClr>
            </a:gs>
            <a:gs pos="80000">
              <a:schemeClr val="accent4">
                <a:hueOff val="-2250628"/>
                <a:satOff val="19997"/>
                <a:lumOff val="-10588"/>
                <a:alphaOff val="0"/>
                <a:shade val="93000"/>
                <a:satMod val="130000"/>
              </a:schemeClr>
            </a:gs>
            <a:gs pos="100000">
              <a:schemeClr val="accent4">
                <a:hueOff val="-2250628"/>
                <a:satOff val="19997"/>
                <a:lumOff val="-105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Services provided jointly by a consortia</a:t>
          </a:r>
        </a:p>
      </dsp:txBody>
      <dsp:txXfrm>
        <a:off x="4569716" y="532392"/>
        <a:ext cx="1188048" cy="1055380"/>
      </dsp:txXfrm>
    </dsp:sp>
    <dsp:sp modelId="{D594D0A7-E0AC-734E-B088-404C264D7B4D}">
      <dsp:nvSpPr>
        <dsp:cNvPr id="0" name=""/>
        <dsp:cNvSpPr/>
      </dsp:nvSpPr>
      <dsp:spPr>
        <a:xfrm>
          <a:off x="6061112" y="528793"/>
          <a:ext cx="2243428" cy="1055380"/>
        </a:xfrm>
        <a:prstGeom prst="chevron">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Full open service provision in a peer-to-peer system</a:t>
          </a:r>
        </a:p>
      </dsp:txBody>
      <dsp:txXfrm>
        <a:off x="6588802" y="528793"/>
        <a:ext cx="1188048" cy="1055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DEC68-6527-E04D-9C07-BCED255EEBCF}">
      <dsp:nvSpPr>
        <dsp:cNvPr id="0" name=""/>
        <dsp:cNvSpPr/>
      </dsp:nvSpPr>
      <dsp:spPr>
        <a:xfrm rot="16200000">
          <a:off x="619124" y="-619124"/>
          <a:ext cx="996950" cy="2235200"/>
        </a:xfrm>
        <a:prstGeom prst="round1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User interface</a:t>
          </a:r>
        </a:p>
      </dsp:txBody>
      <dsp:txXfrm rot="5400000">
        <a:off x="-1" y="1"/>
        <a:ext cx="2235200" cy="747712"/>
      </dsp:txXfrm>
    </dsp:sp>
    <dsp:sp modelId="{A9A19E27-D921-0B4A-B876-9CEEAB4DFFEA}">
      <dsp:nvSpPr>
        <dsp:cNvPr id="0" name=""/>
        <dsp:cNvSpPr/>
      </dsp:nvSpPr>
      <dsp:spPr>
        <a:xfrm>
          <a:off x="2235200" y="0"/>
          <a:ext cx="2235200" cy="996950"/>
        </a:xfrm>
        <a:prstGeom prst="round1Rect">
          <a:avLst/>
        </a:prstGeom>
        <a:gradFill rotWithShape="0">
          <a:gsLst>
            <a:gs pos="0">
              <a:schemeClr val="accent4">
                <a:hueOff val="-1125314"/>
                <a:satOff val="9999"/>
                <a:lumOff val="-5294"/>
                <a:alphaOff val="0"/>
                <a:shade val="51000"/>
                <a:satMod val="130000"/>
              </a:schemeClr>
            </a:gs>
            <a:gs pos="80000">
              <a:schemeClr val="accent4">
                <a:hueOff val="-1125314"/>
                <a:satOff val="9999"/>
                <a:lumOff val="-5294"/>
                <a:alphaOff val="0"/>
                <a:shade val="93000"/>
                <a:satMod val="130000"/>
              </a:schemeClr>
            </a:gs>
            <a:gs pos="100000">
              <a:schemeClr val="accent4">
                <a:hueOff val="-1125314"/>
                <a:satOff val="9999"/>
                <a:lumOff val="-5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Cryptographic key management</a:t>
          </a:r>
        </a:p>
      </dsp:txBody>
      <dsp:txXfrm>
        <a:off x="2235200" y="0"/>
        <a:ext cx="2235200" cy="747712"/>
      </dsp:txXfrm>
    </dsp:sp>
    <dsp:sp modelId="{F2D08B4C-D9D7-A84A-9685-0AA8F70782F4}">
      <dsp:nvSpPr>
        <dsp:cNvPr id="0" name=""/>
        <dsp:cNvSpPr/>
      </dsp:nvSpPr>
      <dsp:spPr>
        <a:xfrm rot="10800000">
          <a:off x="0" y="996950"/>
          <a:ext cx="2235200" cy="996950"/>
        </a:xfrm>
        <a:prstGeom prst="round1Rect">
          <a:avLst/>
        </a:prstGeom>
        <a:gradFill rotWithShape="0">
          <a:gsLst>
            <a:gs pos="0">
              <a:schemeClr val="accent4">
                <a:hueOff val="-2250628"/>
                <a:satOff val="19997"/>
                <a:lumOff val="-10588"/>
                <a:alphaOff val="0"/>
                <a:shade val="51000"/>
                <a:satMod val="130000"/>
              </a:schemeClr>
            </a:gs>
            <a:gs pos="80000">
              <a:schemeClr val="accent4">
                <a:hueOff val="-2250628"/>
                <a:satOff val="19997"/>
                <a:lumOff val="-10588"/>
                <a:alphaOff val="0"/>
                <a:shade val="93000"/>
                <a:satMod val="130000"/>
              </a:schemeClr>
            </a:gs>
            <a:gs pos="100000">
              <a:schemeClr val="accent4">
                <a:hueOff val="-2250628"/>
                <a:satOff val="19997"/>
                <a:lumOff val="-105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IoT integration</a:t>
          </a:r>
        </a:p>
      </dsp:txBody>
      <dsp:txXfrm rot="10800000">
        <a:off x="0" y="1246187"/>
        <a:ext cx="2235200" cy="747712"/>
      </dsp:txXfrm>
    </dsp:sp>
    <dsp:sp modelId="{A3CDF60A-51AC-4941-9400-C90E51FBEEA5}">
      <dsp:nvSpPr>
        <dsp:cNvPr id="0" name=""/>
        <dsp:cNvSpPr/>
      </dsp:nvSpPr>
      <dsp:spPr>
        <a:xfrm rot="5400000">
          <a:off x="2854325" y="377825"/>
          <a:ext cx="996950" cy="2235200"/>
        </a:xfrm>
        <a:prstGeom prst="round1Rect">
          <a:avLst/>
        </a:prstGeom>
        <a:gradFill rotWithShape="0">
          <a:gsLst>
            <a:gs pos="0">
              <a:schemeClr val="accent4">
                <a:hueOff val="-3375942"/>
                <a:satOff val="29996"/>
                <a:lumOff val="-15882"/>
                <a:alphaOff val="0"/>
                <a:shade val="51000"/>
                <a:satMod val="130000"/>
              </a:schemeClr>
            </a:gs>
            <a:gs pos="80000">
              <a:schemeClr val="accent4">
                <a:hueOff val="-3375942"/>
                <a:satOff val="29996"/>
                <a:lumOff val="-15882"/>
                <a:alphaOff val="0"/>
                <a:shade val="93000"/>
                <a:satMod val="130000"/>
              </a:schemeClr>
            </a:gs>
            <a:gs pos="100000">
              <a:schemeClr val="accent4">
                <a:hueOff val="-3375942"/>
                <a:satOff val="29996"/>
                <a:lumOff val="-1588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Communications with other external systems</a:t>
          </a:r>
        </a:p>
      </dsp:txBody>
      <dsp:txXfrm rot="-5400000">
        <a:off x="2235199" y="1246187"/>
        <a:ext cx="2235200" cy="747712"/>
      </dsp:txXfrm>
    </dsp:sp>
    <dsp:sp modelId="{B1B7F4D4-9555-484A-8E2D-01F408D91A39}">
      <dsp:nvSpPr>
        <dsp:cNvPr id="0" name=""/>
        <dsp:cNvSpPr/>
      </dsp:nvSpPr>
      <dsp:spPr>
        <a:xfrm>
          <a:off x="1564640" y="747712"/>
          <a:ext cx="1341120" cy="498475"/>
        </a:xfrm>
        <a:prstGeom prst="roundRect">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On-chain</a:t>
          </a:r>
        </a:p>
      </dsp:txBody>
      <dsp:txXfrm>
        <a:off x="1588974" y="772046"/>
        <a:ext cx="1292452" cy="44980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11/6/21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11/6/21</a:t>
            </a:fld>
            <a:endParaRPr lang="en-AU"/>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continue to learn the taxonomy for blockchain applications.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696527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AU" dirty="0" err="1"/>
              <a:t>Namecoin</a:t>
            </a:r>
            <a:r>
              <a:rPr lang="en-AU" dirty="0"/>
              <a:t> is the first blockchain uses merged mining with Bitcoin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AU" dirty="0"/>
          </a:p>
          <a:p>
            <a:pPr marL="171450" indent="-171450">
              <a:buFont typeface="Arial"/>
              <a:buChar char="•"/>
            </a:pPr>
            <a:r>
              <a:rPr lang="en-US" dirty="0"/>
              <a:t>Because </a:t>
            </a:r>
            <a:r>
              <a:rPr lang="en-US" dirty="0" err="1"/>
              <a:t>mergemined</a:t>
            </a:r>
            <a:r>
              <a:rPr lang="en-US" dirty="0"/>
              <a:t> side chain reuses the </a:t>
            </a:r>
            <a:r>
              <a:rPr lang="en-US" dirty="0" err="1"/>
              <a:t>compoutational</a:t>
            </a:r>
            <a:r>
              <a:rPr lang="en-US" dirty="0"/>
              <a:t> power provided by another </a:t>
            </a:r>
            <a:r>
              <a:rPr lang="en-US" dirty="0" err="1"/>
              <a:t>rblockchain</a:t>
            </a:r>
            <a:r>
              <a:rPr lang="en-US" dirty="0"/>
              <a:t> network. A </a:t>
            </a:r>
            <a:r>
              <a:rPr lang="en-US" dirty="0" err="1"/>
              <a:t>smll</a:t>
            </a:r>
            <a:r>
              <a:rPr lang="en-US" dirty="0"/>
              <a:t> miner or mining pool on a large network can demolish a merged mining blockchain. </a:t>
            </a:r>
          </a:p>
          <a:p>
            <a:pPr marL="171450" indent="-171450">
              <a:buFont typeface="Arial"/>
              <a:buChar char="•"/>
            </a:pPr>
            <a:r>
              <a:rPr lang="en-US" dirty="0"/>
              <a:t>There's a well-known story of an coin called </a:t>
            </a:r>
            <a:r>
              <a:rPr lang="en-US" dirty="0" err="1"/>
              <a:t>CoiledCoin</a:t>
            </a:r>
            <a:r>
              <a:rPr lang="en-US" dirty="0"/>
              <a:t>, which was quite small, during the time of 2012, and one of the large mining pools, decided that </a:t>
            </a:r>
            <a:r>
              <a:rPr lang="en-US" dirty="0" err="1"/>
              <a:t>CoiledCoin</a:t>
            </a:r>
            <a:r>
              <a:rPr lang="en-US" dirty="0"/>
              <a:t> was a scam, and a very bad idea. </a:t>
            </a:r>
          </a:p>
          <a:p>
            <a:pPr marL="171450" indent="-171450">
              <a:buFont typeface="Arial"/>
              <a:buChar char="•"/>
            </a:pPr>
            <a:r>
              <a:rPr lang="en-US" dirty="0"/>
              <a:t>And so the director of this Eligius pool pointed his resources at </a:t>
            </a:r>
            <a:r>
              <a:rPr lang="en-US" dirty="0" err="1"/>
              <a:t>CoiledCoin</a:t>
            </a:r>
            <a:r>
              <a:rPr lang="en-US" dirty="0"/>
              <a:t> and launched an attack. </a:t>
            </a:r>
          </a:p>
          <a:p>
            <a:pPr marL="171450" indent="-171450">
              <a:buFont typeface="Arial"/>
              <a:buChar char="•"/>
            </a:pPr>
            <a:r>
              <a:rPr lang="en-US" dirty="0"/>
              <a:t>This attack involved mining a lot of blocks that reversed days of transaction history in </a:t>
            </a:r>
            <a:r>
              <a:rPr lang="en-US" dirty="0" err="1"/>
              <a:t>CoiledCoin</a:t>
            </a:r>
            <a:r>
              <a:rPr lang="en-US" dirty="0"/>
              <a:t>. And as well as mining a long chain that had empty blocks containing no transactions at all effectively making a denial of service attack.</a:t>
            </a:r>
          </a:p>
          <a:p>
            <a:pPr marL="171450" indent="-171450">
              <a:buFont typeface="Arial"/>
              <a:buChar char="•"/>
            </a:pPr>
            <a:r>
              <a:rPr lang="en-US" dirty="0" err="1"/>
              <a:t>CoiledCoin</a:t>
            </a:r>
            <a:r>
              <a:rPr lang="en-US" dirty="0"/>
              <a:t> users weren’t able to make any transactions during that time. </a:t>
            </a:r>
          </a:p>
          <a:p>
            <a:pPr marL="171450" indent="-171450">
              <a:buFont typeface="Arial"/>
              <a:buChar char="•"/>
            </a:pPr>
            <a:r>
              <a:rPr lang="en-US" dirty="0"/>
              <a:t>After a fairly short time of the siege, all of the users of </a:t>
            </a:r>
            <a:r>
              <a:rPr lang="en-US" dirty="0" err="1"/>
              <a:t>CoiledCoin</a:t>
            </a:r>
            <a:r>
              <a:rPr lang="en-US" dirty="0"/>
              <a:t> had left. </a:t>
            </a:r>
          </a:p>
          <a:p>
            <a:pPr marL="171450" indent="-171450">
              <a:buFont typeface="Arial"/>
              <a:buChar char="•"/>
            </a:pPr>
            <a:r>
              <a:rPr lang="en-US" dirty="0"/>
              <a:t>Merge</a:t>
            </a:r>
            <a:r>
              <a:rPr lang="en-US" baseline="0" dirty="0"/>
              <a:t> mining makes it cheaper for attackers since the attackers don’t even have to </a:t>
            </a:r>
            <a:r>
              <a:rPr lang="en-US" dirty="0"/>
              <a:t>stopping mining </a:t>
            </a:r>
            <a:r>
              <a:rPr lang="en-US" dirty="0" err="1"/>
              <a:t>Bitcoin</a:t>
            </a:r>
            <a:r>
              <a:rPr lang="en-US" dirty="0"/>
              <a:t> while it launches this attack.</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10</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 more loosely coupled way is to </a:t>
            </a:r>
            <a:r>
              <a:rPr lang="en-US" sz="900" i="1" kern="1200" dirty="0">
                <a:solidFill>
                  <a:schemeClr val="tx1"/>
                </a:solidFill>
                <a:effectLst/>
                <a:latin typeface="+mn-lt"/>
                <a:ea typeface="+mn-ea"/>
                <a:cs typeface="+mn-cs"/>
              </a:rPr>
              <a:t>hook </a:t>
            </a:r>
            <a:r>
              <a:rPr lang="en-US" sz="900" kern="1200" dirty="0">
                <a:solidFill>
                  <a:schemeClr val="tx1"/>
                </a:solidFill>
                <a:effectLst/>
                <a:latin typeface="+mn-lt"/>
                <a:ea typeface="+mn-ea"/>
                <a:cs typeface="+mn-cs"/>
              </a:rPr>
              <a:t>the new blockchain into a public block-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Such anchoring can happen on both the transaction level or at block level.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ON transaction level, the sidechain transaction is embedded in transaction of parent blockchain (via OP_RETURN)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On blockchain level, the root of </a:t>
            </a:r>
            <a:r>
              <a:rPr lang="en-US" sz="900" kern="1200" dirty="0" err="1">
                <a:solidFill>
                  <a:schemeClr val="tx1"/>
                </a:solidFill>
                <a:effectLst/>
                <a:latin typeface="+mn-lt"/>
                <a:ea typeface="+mn-ea"/>
                <a:cs typeface="+mn-cs"/>
              </a:rPr>
              <a:t>merkle</a:t>
            </a:r>
            <a:r>
              <a:rPr lang="en-US" sz="900" kern="1200" dirty="0">
                <a:solidFill>
                  <a:schemeClr val="tx1"/>
                </a:solidFill>
                <a:effectLst/>
                <a:latin typeface="+mn-lt"/>
                <a:ea typeface="+mn-ea"/>
                <a:cs typeface="+mn-cs"/>
              </a:rPr>
              <a:t> tree can be </a:t>
            </a:r>
            <a:r>
              <a:rPr lang="en-US" sz="900" kern="1200" dirty="0" err="1">
                <a:solidFill>
                  <a:schemeClr val="tx1"/>
                </a:solidFill>
                <a:effectLst/>
                <a:latin typeface="+mn-lt"/>
                <a:ea typeface="+mn-ea"/>
                <a:cs typeface="+mn-cs"/>
              </a:rPr>
              <a:t>witten</a:t>
            </a:r>
            <a:r>
              <a:rPr lang="en-US" sz="900" kern="1200" dirty="0">
                <a:solidFill>
                  <a:schemeClr val="tx1"/>
                </a:solidFill>
                <a:effectLst/>
                <a:latin typeface="+mn-lt"/>
                <a:ea typeface="+mn-ea"/>
                <a:cs typeface="+mn-cs"/>
              </a:rPr>
              <a:t> to public blockchain, for example, using OP-Return on Bitcoin or as a smart contract variable on Ethereum. </a:t>
            </a:r>
          </a:p>
          <a:p>
            <a:pPr marL="70866"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instance, </a:t>
            </a:r>
            <a:r>
              <a:rPr lang="en-US" sz="900" kern="1200" dirty="0" err="1">
                <a:solidFill>
                  <a:schemeClr val="tx1"/>
                </a:solidFill>
                <a:effectLst/>
                <a:latin typeface="+mn-lt"/>
                <a:ea typeface="+mn-ea"/>
                <a:cs typeface="+mn-cs"/>
              </a:rPr>
              <a:t>Factom</a:t>
            </a:r>
            <a:r>
              <a:rPr lang="en-US" sz="900" kern="1200" dirty="0">
                <a:solidFill>
                  <a:schemeClr val="tx1"/>
                </a:solidFill>
                <a:effectLst/>
                <a:latin typeface="+mn-lt"/>
                <a:ea typeface="+mn-ea"/>
                <a:cs typeface="+mn-cs"/>
              </a:rPr>
              <a:t> anchors into the Bitcoin blockchain by submitting a transaction to the Bitcoin blockchain every 10 minutes, with the current hash of the </a:t>
            </a:r>
            <a:r>
              <a:rPr lang="en-US" sz="900" kern="1200" dirty="0" err="1">
                <a:solidFill>
                  <a:schemeClr val="tx1"/>
                </a:solidFill>
                <a:effectLst/>
                <a:latin typeface="+mn-lt"/>
                <a:ea typeface="+mn-ea"/>
                <a:cs typeface="+mn-cs"/>
              </a:rPr>
              <a:t>Factom</a:t>
            </a:r>
            <a:r>
              <a:rPr lang="en-US" sz="900" kern="1200" dirty="0">
                <a:solidFill>
                  <a:schemeClr val="tx1"/>
                </a:solidFill>
                <a:effectLst/>
                <a:latin typeface="+mn-lt"/>
                <a:ea typeface="+mn-ea"/>
                <a:cs typeface="+mn-cs"/>
              </a:rPr>
              <a:t> blockchain.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baseline="300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11</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316549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1347438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following 5 slides will explain side chain in more details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There are two types o f sidechains, including unilateral pegged side chain, and bilateral pegged sidechain.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unilateral peg means is that one unit of the token of the main chain is deleted</a:t>
            </a:r>
            <a:r>
              <a:rPr lang="en-US" baseline="0" dirty="0"/>
              <a:t> </a:t>
            </a:r>
            <a:r>
              <a:rPr lang="en-US" dirty="0"/>
              <a:t> in order to claim one unit of token of the sidechain.</a:t>
            </a:r>
          </a:p>
          <a:p>
            <a:pPr marL="128016"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way to get a token of the</a:t>
            </a:r>
            <a:r>
              <a:rPr lang="en-US" baseline="0" dirty="0"/>
              <a:t> main chain </a:t>
            </a:r>
            <a:r>
              <a:rPr lang="en-US" dirty="0"/>
              <a:t>back. </a:t>
            </a:r>
          </a:p>
          <a:p>
            <a:pPr marL="70866"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only way is to trade the token from sidechain with someone else who already has tokens of</a:t>
            </a:r>
            <a:r>
              <a:rPr lang="en-US" baseline="0" dirty="0"/>
              <a:t> the mainchain</a:t>
            </a:r>
            <a:r>
              <a:rPr lang="en-US" dirty="0"/>
              <a:t>,</a:t>
            </a:r>
          </a:p>
          <a:p>
            <a:pPr marL="70866"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token of the main chain that you had is already been taken out the money supply, irreversibly.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However, bilateral peg allow users to deposit the token of</a:t>
            </a:r>
            <a:r>
              <a:rPr lang="en-US" baseline="0" dirty="0"/>
              <a:t> the main chain </a:t>
            </a:r>
            <a:r>
              <a:rPr lang="en-US" dirty="0"/>
              <a:t>in some place</a:t>
            </a:r>
            <a:r>
              <a:rPr lang="en-US" baseline="0" dirty="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Users are able to get one unit of token of the side chain, and then transact with it in different ways.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But eventually you could take that token of</a:t>
            </a:r>
            <a:r>
              <a:rPr lang="en-US" baseline="0" dirty="0"/>
              <a:t> the main chain </a:t>
            </a:r>
            <a:r>
              <a:rPr lang="en-US" dirty="0"/>
              <a:t>from its escrow storage.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14</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There</a:t>
            </a:r>
            <a:r>
              <a:rPr lang="en-US" baseline="0" dirty="0"/>
              <a:t> are two ways to get tokens of a unilateral pegged side chains.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The first is proof-of-burn, where GenCoin transaction takes a proof-of-burn transaction from the main chain as input. GenCoin is signed by the same private key that signed the proof-of-burn (and using the same signature scheme).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Ensures that the same user who burned the tokens from the main chain also created the tokens on the sidechain.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The second way is snapshot, which </a:t>
            </a: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use ownership of the token of the </a:t>
            </a:r>
            <a:r>
              <a:rPr lang="en-US" baseline="0" dirty="0" err="1"/>
              <a:t>mainchain</a:t>
            </a:r>
            <a:r>
              <a:rPr lang="en-US" baseline="0" dirty="0"/>
              <a:t> without burning them to claim the tokens on the side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First, define a block height during which anyone who owned an unspent Bitcoin transaction output would be able to claim a proportional amount of sidechain tokens.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In this case, there is no fixed relationship between the price of a bitcoin and the price of an sidechain tokens, because bitcoins are not being converted to sidechain tokens via proof-of-burn</a:t>
            </a:r>
          </a:p>
          <a:p>
            <a:endParaRPr lang="en-US" dirty="0"/>
          </a:p>
          <a:p>
            <a:pPr marL="171450" indent="-171450">
              <a:buFont typeface="Arial"/>
              <a:buChar char="•"/>
            </a:pPr>
            <a:r>
              <a:rPr lang="en-US" dirty="0"/>
              <a:t>Associating one </a:t>
            </a:r>
            <a:r>
              <a:rPr lang="en-US" dirty="0" err="1"/>
              <a:t>altcoin</a:t>
            </a:r>
            <a:r>
              <a:rPr lang="en-US" dirty="0"/>
              <a:t> unit</a:t>
            </a:r>
            <a:r>
              <a:rPr lang="en-US" baseline="0" dirty="0"/>
              <a:t> to one </a:t>
            </a:r>
            <a:r>
              <a:rPr lang="en-US" baseline="0" dirty="0" err="1"/>
              <a:t>bitcoin</a:t>
            </a:r>
            <a:r>
              <a:rPr lang="en-US" baseline="0" dirty="0"/>
              <a:t> doesn’t actually make it worth on </a:t>
            </a:r>
            <a:r>
              <a:rPr lang="en-US" baseline="0" dirty="0" err="1"/>
              <a:t>bitcoin</a:t>
            </a:r>
            <a:r>
              <a:rPr lang="en-US" baseline="0" dirty="0"/>
              <a:t>. </a:t>
            </a:r>
          </a:p>
          <a:p>
            <a:pPr marL="171450" indent="-171450">
              <a:buFont typeface="Arial"/>
              <a:buChar char="•"/>
            </a:pPr>
            <a:r>
              <a:rPr lang="en-US" baseline="0" dirty="0"/>
              <a:t>It ensures instead that the </a:t>
            </a:r>
            <a:r>
              <a:rPr lang="en-US" baseline="0" dirty="0" err="1"/>
              <a:t>altcoin</a:t>
            </a:r>
            <a:r>
              <a:rPr lang="en-US" baseline="0" dirty="0"/>
              <a:t> will be worth at most one </a:t>
            </a:r>
            <a:r>
              <a:rPr lang="en-US" baseline="0" dirty="0" err="1"/>
              <a:t>bitcoin</a:t>
            </a:r>
            <a:r>
              <a:rPr lang="en-US" baseline="0" dirty="0"/>
              <a:t>, since one </a:t>
            </a:r>
            <a:r>
              <a:rPr lang="en-US" baseline="0" dirty="0" err="1"/>
              <a:t>bitcoin</a:t>
            </a:r>
            <a:r>
              <a:rPr lang="en-US" baseline="0" dirty="0"/>
              <a:t> can always be cashed in for an </a:t>
            </a:r>
            <a:r>
              <a:rPr lang="en-US" baseline="0" dirty="0" err="1"/>
              <a:t>altcoin</a:t>
            </a:r>
            <a:r>
              <a:rPr lang="en-US" baseline="0" dirty="0"/>
              <a:t>, but not vice versa. </a:t>
            </a:r>
          </a:p>
          <a:p>
            <a:endParaRPr lang="en-US" baseline="0" dirty="0"/>
          </a:p>
          <a:p>
            <a:endParaRPr lang="en-US" baseline="0" dirty="0"/>
          </a:p>
          <a:p>
            <a:endParaRPr lang="en-US" baseline="0" dirty="0"/>
          </a:p>
          <a:p>
            <a:endParaRPr lang="en-US" baseline="0" dirty="0"/>
          </a:p>
          <a:p>
            <a:endParaRPr lang="en-US" baseline="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15</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Security model of</a:t>
            </a:r>
            <a:r>
              <a:rPr lang="en-US" baseline="0" dirty="0"/>
              <a:t> bilateral pegged sidechain is like to having a group of custodians cast votes on when to unlock bitcoins and where to send the unlocked bitcoins to.</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Here we can either have a single custodian or a </a:t>
            </a:r>
            <a:r>
              <a:rPr lang="en-US" baseline="0" dirty="0" err="1"/>
              <a:t>muli</a:t>
            </a:r>
            <a:r>
              <a:rPr lang="en-US" baseline="0" dirty="0"/>
              <a:t>-sig federation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16</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a:t>Here, a Central exchange is used as a single custodian, which holding custody of the locked bitcoins and holding custody of unlocked equivalent tokens on the sidechain. </a:t>
            </a:r>
          </a:p>
          <a:p>
            <a:pPr marL="171450" indent="-171450">
              <a:buFont typeface="Arial"/>
              <a:buChar char="•"/>
            </a:pPr>
            <a:r>
              <a:rPr lang="en-US" baseline="0" dirty="0"/>
              <a:t>The central exchange manually enforce the promise of locking bitcoins before unlocking tokens on the sidechain.</a:t>
            </a:r>
          </a:p>
          <a:p>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Having one party control the frozen funds sent to a sidechain is similar to simply depositing funds at bitcoin banks such as Coinbase.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internal ledgers of these bitcoin banks can be viewed as as sidechains to Bitcoin.</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37867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A more decentralized design is to have a group of notaries</a:t>
            </a:r>
            <a:r>
              <a:rPr lang="en-US" baseline="0" dirty="0"/>
              <a:t> control of a multi-signature, where the majority of them has to approve the unlock of funds. </a:t>
            </a:r>
          </a:p>
          <a:p>
            <a:pPr marL="171450" indent="-171450">
              <a:buFont typeface="Arial"/>
              <a:buChar char="•"/>
            </a:pPr>
            <a:r>
              <a:rPr lang="en-US" baseline="0" dirty="0"/>
              <a:t>This setup is better than having a single controller of the funds, but may still centralize control. </a:t>
            </a:r>
          </a:p>
          <a:p>
            <a:pPr marL="171450" indent="-171450">
              <a:buFont typeface="Arial"/>
              <a:buChar char="•"/>
            </a:pPr>
            <a:r>
              <a:rPr lang="en-US" baseline="0" dirty="0"/>
              <a:t>To achieve true decentralization, the notaries should be carefully selected so they are located in different jurisdictions, different geographical locations, and each having good reputation and good security.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37867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Most public blockchains</a:t>
            </a:r>
            <a:r>
              <a:rPr lang="en-US" baseline="0" dirty="0"/>
              <a:t> do not have settlement finality. </a:t>
            </a:r>
          </a:p>
          <a:p>
            <a:pPr marL="171450" indent="-171450">
              <a:buFont typeface="Arial"/>
              <a:buChar char="•"/>
            </a:pPr>
            <a:r>
              <a:rPr lang="en-US" baseline="0" dirty="0"/>
              <a:t>If the side chain does not have settlement finality, then the </a:t>
            </a:r>
            <a:r>
              <a:rPr lang="en-US" baseline="0" dirty="0" err="1"/>
              <a:t>Bitcoin</a:t>
            </a:r>
            <a:r>
              <a:rPr lang="en-US" baseline="0" dirty="0"/>
              <a:t> blockchain can never be sure if a side chain transaction has been accepted by the </a:t>
            </a:r>
            <a:r>
              <a:rPr lang="en-US" baseline="0" dirty="0" err="1"/>
              <a:t>sidechain</a:t>
            </a:r>
            <a:r>
              <a:rPr lang="en-US" baseline="0" dirty="0"/>
              <a:t> network. </a:t>
            </a:r>
          </a:p>
          <a:p>
            <a:pPr marL="171450" indent="-171450">
              <a:buFont typeface="Arial"/>
              <a:buChar char="•"/>
            </a:pPr>
            <a:r>
              <a:rPr lang="en-US" baseline="0" dirty="0"/>
              <a:t>All it can get is a </a:t>
            </a:r>
            <a:r>
              <a:rPr lang="en-US" baseline="0" dirty="0" err="1"/>
              <a:t>probablistic</a:t>
            </a:r>
            <a:r>
              <a:rPr lang="en-US" baseline="0" dirty="0"/>
              <a:t> assurance: more proof-of-work confirming a transaction means it bas been more probable accepted.</a:t>
            </a:r>
          </a:p>
          <a:p>
            <a:pPr marL="171450" indent="-171450">
              <a:buFont typeface="Arial"/>
              <a:buChar char="•"/>
            </a:pPr>
            <a:endParaRPr lang="en-US" baseline="0" dirty="0"/>
          </a:p>
          <a:p>
            <a:pPr marL="171450" indent="-171450">
              <a:buFont typeface="Arial"/>
              <a:buChar char="•"/>
            </a:pPr>
            <a:r>
              <a:rPr lang="en-US" baseline="0" dirty="0" err="1"/>
              <a:t>Sidechains</a:t>
            </a:r>
            <a:r>
              <a:rPr lang="en-US" baseline="0" dirty="0"/>
              <a:t> in </a:t>
            </a:r>
            <a:r>
              <a:rPr lang="en-US" baseline="0" dirty="0" err="1"/>
              <a:t>Bitcoin</a:t>
            </a:r>
            <a:r>
              <a:rPr lang="en-US" baseline="0" dirty="0"/>
              <a:t> requires a soft-fork or hard-fork to add new complex </a:t>
            </a:r>
            <a:r>
              <a:rPr lang="en-US" baseline="0" dirty="0" err="1"/>
              <a:t>opcodes</a:t>
            </a:r>
            <a:r>
              <a:rPr lang="en-US" baseline="0" dirty="0"/>
              <a:t>. </a:t>
            </a:r>
          </a:p>
        </p:txBody>
      </p:sp>
      <p:sp>
        <p:nvSpPr>
          <p:cNvPr id="4" name="Slide Number Placeholder 3"/>
          <p:cNvSpPr>
            <a:spLocks noGrp="1"/>
          </p:cNvSpPr>
          <p:nvPr>
            <p:ph type="sldNum" sz="quarter" idx="10"/>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2127549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First is a bit recap on why we need a blockchain taxonomy. </a:t>
            </a:r>
          </a:p>
          <a:p>
            <a:pPr marL="171450" indent="-171450">
              <a:buFont typeface="Arial" panose="020B0604020202020204" pitchFamily="34" charset="0"/>
              <a:buChar char="•"/>
            </a:pPr>
            <a:r>
              <a:rPr lang="en-US" dirty="0"/>
              <a:t>Diverse range of blockchain has emerged since the advent of Bitcoin (2008)</a:t>
            </a:r>
          </a:p>
          <a:p>
            <a:pPr marL="171450" lvl="0" indent="-171450">
              <a:buFont typeface="Arial" panose="020B0604020202020204" pitchFamily="34" charset="0"/>
              <a:buChar char="•"/>
            </a:pPr>
            <a:r>
              <a:rPr lang="en-US" dirty="0"/>
              <a:t>Complex internal structure and many configurations and variants</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Building</a:t>
            </a:r>
            <a:r>
              <a:rPr lang="en-US" sz="1200" kern="1200" baseline="0" dirty="0">
                <a:solidFill>
                  <a:schemeClr val="tx1"/>
                </a:solidFill>
                <a:effectLst/>
                <a:latin typeface="+mn-lt"/>
                <a:ea typeface="+mn-ea"/>
                <a:cs typeface="+mn-cs"/>
              </a:rPr>
              <a:t> application on blockchain need to consider different features and different configurations and their impact on the quality attributes.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a:solidFill>
                  <a:schemeClr val="tx1"/>
                </a:solidFill>
                <a:effectLst/>
                <a:latin typeface="+mn-lt"/>
                <a:ea typeface="+mn-ea"/>
                <a:cs typeface="+mn-cs"/>
              </a:rPr>
              <a:t>Early stage with little product data or reliable technology evaluation available to compare different variant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Presenting</a:t>
            </a:r>
            <a:r>
              <a:rPr lang="en-US" sz="1200" kern="1200" baseline="0" dirty="0">
                <a:solidFill>
                  <a:schemeClr val="tx1"/>
                </a:solidFill>
                <a:effectLst/>
                <a:latin typeface="+mn-lt"/>
                <a:ea typeface="+mn-ea"/>
                <a:cs typeface="+mn-cs"/>
              </a:rPr>
              <a:t> taxonomy defines dimensions and categories for classifying blockchains and ways of using them in systems.</a:t>
            </a:r>
          </a:p>
          <a:p>
            <a:pPr marL="171450" indent="-171450">
              <a:buFont typeface="Arial"/>
              <a:buChar char="•"/>
            </a:pPr>
            <a:r>
              <a:rPr lang="en-US" sz="1200" kern="1200" dirty="0">
                <a:solidFill>
                  <a:schemeClr val="tx1"/>
                </a:solidFill>
                <a:effectLst/>
                <a:latin typeface="+mn-lt"/>
                <a:ea typeface="+mn-ea"/>
                <a:cs typeface="+mn-cs"/>
              </a:rPr>
              <a:t>Taxonomies have been used in software architecture to understand existing technologies.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Our taxonomy captures major architecturally-relevant characteristics of various blockchains, and indicates their support for various quality attributes. </a:t>
            </a:r>
          </a:p>
          <a:p>
            <a:pPr marL="171450" indent="-171450">
              <a:buFont typeface="Arial"/>
              <a:buChar char="•"/>
            </a:pPr>
            <a:r>
              <a:rPr lang="en-US" sz="1200" kern="1200" dirty="0">
                <a:solidFill>
                  <a:schemeClr val="tx1"/>
                </a:solidFill>
                <a:effectLst/>
                <a:latin typeface="+mn-lt"/>
                <a:ea typeface="+mn-ea"/>
                <a:cs typeface="+mn-cs"/>
              </a:rPr>
              <a:t>Performance and quality attributes of blockchain-based systems, as well as core concerns of blockchains like decentralization and the data structure used. </a:t>
            </a:r>
          </a:p>
          <a:p>
            <a:pPr marL="171450" indent="-171450">
              <a:buFont typeface="Arial"/>
              <a:buChar char="•"/>
            </a:pPr>
            <a:r>
              <a:rPr lang="en-US" sz="1200" kern="1200" dirty="0">
                <a:solidFill>
                  <a:schemeClr val="tx1"/>
                </a:solidFill>
                <a:effectLst/>
                <a:latin typeface="+mn-lt"/>
                <a:ea typeface="+mn-ea"/>
                <a:cs typeface="+mn-cs"/>
              </a:rPr>
              <a:t>The taxonomy is informed by existing industrial products, technical forums, academic literature, and our own experience of using blockchains and developing prototypes.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371882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One way to overcome the lack of transaction finality</a:t>
            </a:r>
            <a:r>
              <a:rPr lang="en-US" baseline="0" dirty="0"/>
              <a:t> for the bilateral pegged </a:t>
            </a:r>
            <a:r>
              <a:rPr lang="en-US" baseline="0" dirty="0" err="1"/>
              <a:t>sidechain</a:t>
            </a:r>
            <a:r>
              <a:rPr lang="en-US" baseline="0" dirty="0"/>
              <a:t> is to entangle both blockchains </a:t>
            </a:r>
          </a:p>
          <a:p>
            <a:pPr marL="171450" indent="-171450">
              <a:buFont typeface="Arial"/>
              <a:buChar char="•"/>
            </a:pPr>
            <a:r>
              <a:rPr lang="en-US" baseline="0" dirty="0"/>
              <a:t>such as the reversal of the lock transaction in the parent blockchain implies the reversal of the unlock transaction in the </a:t>
            </a:r>
            <a:r>
              <a:rPr lang="en-US" baseline="0" dirty="0" err="1"/>
              <a:t>sidechain</a:t>
            </a:r>
            <a:r>
              <a:rPr lang="en-US" baseline="0" dirty="0"/>
              <a:t>. There are several ways to entangle blockchains: </a:t>
            </a:r>
          </a:p>
          <a:p>
            <a:pPr marL="171450" indent="-171450">
              <a:buFont typeface="Arial"/>
              <a:buChar char="•"/>
            </a:pPr>
            <a:r>
              <a:rPr lang="en-US" baseline="0" dirty="0" err="1"/>
              <a:t>Sidechain</a:t>
            </a:r>
            <a:r>
              <a:rPr lang="en-US" baseline="0" dirty="0"/>
              <a:t> blocks have two parents, one in the </a:t>
            </a:r>
            <a:r>
              <a:rPr lang="en-US" baseline="0" dirty="0" err="1"/>
              <a:t>sidechain</a:t>
            </a:r>
            <a:r>
              <a:rPr lang="en-US" baseline="0" dirty="0"/>
              <a:t> blockchain and one in the parent blockchain. </a:t>
            </a:r>
          </a:p>
          <a:p>
            <a:pPr marL="171450" indent="-171450">
              <a:buFont typeface="Arial"/>
              <a:buChar char="•"/>
            </a:pPr>
            <a:r>
              <a:rPr lang="en-US" baseline="0" dirty="0" err="1"/>
              <a:t>Sidechain</a:t>
            </a:r>
            <a:r>
              <a:rPr lang="en-US" baseline="0" dirty="0"/>
              <a:t> blocks are anchored by cryptographic commitments in the parent blockchain transactions</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2127549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Sharding is another way to improve scalability of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full nodes of most blockchain networks need to keep all historical transactions and the state of blockchain network, which requires sizeable storage space.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These sizes keep growing.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To reduce the storage burden of blockchain participants and address other scalability concerns, the concept of </a:t>
            </a:r>
            <a:r>
              <a:rPr lang="en-US" sz="900" i="1" kern="1200" dirty="0">
                <a:solidFill>
                  <a:schemeClr val="tx1"/>
                </a:solidFill>
                <a:effectLst/>
                <a:latin typeface="+mn-lt"/>
                <a:ea typeface="+mn-ea"/>
                <a:cs typeface="+mn-cs"/>
              </a:rPr>
              <a:t>sharding has been applied </a:t>
            </a:r>
            <a:r>
              <a:rPr lang="en-US" sz="900" kern="1200" dirty="0">
                <a:solidFill>
                  <a:schemeClr val="tx1"/>
                </a:solidFill>
                <a:effectLst/>
                <a:latin typeface="+mn-lt"/>
                <a:ea typeface="+mn-ea"/>
                <a:cs typeface="+mn-cs"/>
              </a:rPr>
              <a:t>to blockchain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Which divide the blockchain state into pieces, and participating blockchain nodes only hold some shards.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There are two different types of sharing, namely transaction sharing and state sharding.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21</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err="1"/>
              <a:t>Zilliqa</a:t>
            </a:r>
            <a:r>
              <a:rPr lang="en-US" dirty="0"/>
              <a:t> is a blockchain platform using sharing mechanism.</a:t>
            </a:r>
            <a:r>
              <a:rPr lang="en-US" baseline="0" dirty="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Where Different transactions use different sharing s</a:t>
            </a:r>
            <a:r>
              <a:rPr lang="en-US" altLang="zh-CN" dirty="0"/>
              <a:t>trategy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It classified transactions</a:t>
            </a:r>
            <a:r>
              <a:rPr lang="en-US" baseline="0" dirty="0"/>
              <a:t> into 3 categories: basic money transfer, smart contract function call, without calling other smart contract. Only involves an account and a smart contract.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Other transactions, invoke a chain of contracts and terminate with a user account.</a:t>
            </a:r>
            <a:r>
              <a:rPr lang="en-US" baseline="0" dirty="0"/>
              <a:t>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Category III transaction can be divided into several transactions of the first two types.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In order to assign payment transactions in a network with two shard S1 and S2, we first check sender’s address. If the address ends with 0, then it assigned to S1. If the address ends with1, then it assigned to S2.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22</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For the second transaction type, the smart contracts address is used to assign the transaction into different shards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blockgeeks.com</a:t>
            </a:r>
            <a:r>
              <a:rPr lang="en-US" dirty="0"/>
              <a:t>/guides/what-are-</a:t>
            </a:r>
            <a:r>
              <a:rPr lang="en-US" dirty="0" err="1"/>
              <a:t>ethereum</a:t>
            </a:r>
            <a:r>
              <a:rPr lang="en-US" dirty="0"/>
              <a:t>-nodes-and-</a:t>
            </a:r>
            <a:r>
              <a:rPr lang="en-US" dirty="0" err="1"/>
              <a:t>sharding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sharding in </a:t>
            </a:r>
            <a:r>
              <a:rPr lang="en-US" baseline="0" dirty="0" err="1"/>
              <a:t>ethereum</a:t>
            </a:r>
            <a:r>
              <a:rPr lang="en-US" baseline="0" dirty="0"/>
              <a:t> will support state sharding</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Each of the shard will have its own unique features and everyone belonging to the shard i.e. The accounts, can interact with each 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 If they want to contact with other shard, they will have to use another cross-shard protocol.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Ethereum suggests to have two levels of interactions.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First level is a shard,</a:t>
            </a:r>
          </a:p>
          <a:p>
            <a:pPr marL="528066" lvl="1" indent="-171450">
              <a:buFont typeface="Arial"/>
              <a:buChar char="•"/>
            </a:pPr>
            <a:r>
              <a:rPr lang="en-US" dirty="0"/>
              <a:t>Shard ID: The ID of the shard that the transaction group belongs to.</a:t>
            </a:r>
          </a:p>
          <a:p>
            <a:pPr marL="528066" lvl="1" indent="-171450">
              <a:buFont typeface="Arial"/>
              <a:buChar char="•"/>
            </a:pPr>
            <a:r>
              <a:rPr lang="en-US" dirty="0"/>
              <a:t>Pre-state root: This the state of the root of shard 43 before the transactions were applied.</a:t>
            </a:r>
          </a:p>
          <a:p>
            <a:pPr marL="528066" lvl="1" indent="-171450">
              <a:buFont typeface="Arial"/>
              <a:buChar char="•"/>
            </a:pPr>
            <a:r>
              <a:rPr lang="en-US" dirty="0"/>
              <a:t>Post state root: This is the state of the root of shard 43 after the transactions are applied.</a:t>
            </a:r>
          </a:p>
          <a:p>
            <a:pPr marL="528066" lvl="1" indent="-171450">
              <a:buFont typeface="Arial"/>
              <a:buChar char="•"/>
            </a:pPr>
            <a:r>
              <a:rPr lang="en-US" dirty="0"/>
              <a:t>Receipt root: The receipt root after all the transactions in shard 43 are applied.</a:t>
            </a:r>
          </a:p>
          <a:p>
            <a:pPr marL="528066" lvl="1" indent="-171450">
              <a:buFont typeface="Arial"/>
              <a:buChar char="•"/>
            </a:pPr>
            <a:r>
              <a:rPr lang="en-US" dirty="0"/>
              <a:t>Random validators who need to verify the transactions in the shard. </a:t>
            </a:r>
          </a:p>
          <a:p>
            <a:pPr marL="528066" lvl="1" indent="-171450">
              <a:buFont typeface="Arial"/>
              <a:buChar char="•"/>
            </a:pPr>
            <a:endParaRPr lang="en-US" dirty="0"/>
          </a:p>
          <a:p>
            <a:pPr marL="171450" lvl="0" indent="-171450">
              <a:buFont typeface="Arial"/>
              <a:buChar char="•"/>
            </a:pPr>
            <a:r>
              <a:rPr lang="en-US" dirty="0"/>
              <a:t>Top</a:t>
            </a:r>
            <a:r>
              <a:rPr lang="en-US" baseline="0" dirty="0"/>
              <a:t> level</a:t>
            </a:r>
          </a:p>
          <a:p>
            <a:pPr marL="528066" lvl="1" indent="-171450">
              <a:buFont typeface="Arial"/>
              <a:buChar char="•"/>
            </a:pPr>
            <a:r>
              <a:rPr lang="en-US" baseline="0" dirty="0"/>
              <a:t>State root represents the entire state, broken into shards</a:t>
            </a:r>
          </a:p>
          <a:p>
            <a:pPr marL="528066" lvl="1" indent="-171450">
              <a:buFont typeface="Arial"/>
              <a:buChar char="•"/>
            </a:pPr>
            <a:r>
              <a:rPr lang="en-US" baseline="0" dirty="0"/>
              <a:t>Accept transaction groups rather than single transactions</a:t>
            </a:r>
          </a:p>
          <a:p>
            <a:pPr marL="528066" lvl="1" indent="-171450">
              <a:buFont typeface="Arial"/>
              <a:buChar char="•"/>
            </a:pPr>
            <a:r>
              <a:rPr lang="en-US" dirty="0"/>
              <a:t>Transaction group</a:t>
            </a:r>
            <a:r>
              <a:rPr lang="en-US" baseline="0" dirty="0"/>
              <a:t> is valid if 1) pre-state root matches the shard root in the global state and 2) signatures in the transaction group are all validated</a:t>
            </a:r>
          </a:p>
          <a:p>
            <a:pPr marL="528066" lvl="1" indent="-171450">
              <a:buFont typeface="Arial"/>
              <a:buChar char="•"/>
            </a:pPr>
            <a:r>
              <a:rPr lang="en-US" baseline="0" dirty="0"/>
              <a:t>After transaction gets in, the global state root becomes the post-state root of that shard ID</a:t>
            </a:r>
          </a:p>
          <a:p>
            <a:pPr marL="528066" lvl="1" indent="-171450">
              <a:buFont typeface="Arial"/>
              <a:buChar cha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24</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The cross-</a:t>
            </a:r>
            <a:r>
              <a:rPr lang="en-US" dirty="0" err="1"/>
              <a:t>shart</a:t>
            </a:r>
            <a:r>
              <a:rPr lang="en-US" dirty="0"/>
              <a:t> communication is based on </a:t>
            </a:r>
            <a:r>
              <a:rPr lang="en-US" dirty="0" err="1"/>
              <a:t>rhe</a:t>
            </a:r>
            <a:r>
              <a:rPr lang="en-US" dirty="0"/>
              <a:t> receipt of transactions, which can be accessed via multiple </a:t>
            </a:r>
            <a:r>
              <a:rPr lang="en-US" dirty="0" err="1"/>
              <a:t>merkle</a:t>
            </a:r>
            <a:r>
              <a:rPr lang="en-US" dirty="0"/>
              <a:t> trees from the transaction group </a:t>
            </a:r>
            <a:r>
              <a:rPr lang="en-US" dirty="0" err="1"/>
              <a:t>merkle</a:t>
            </a:r>
            <a:r>
              <a:rPr lang="en-US" dirty="0"/>
              <a:t> root.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 transaction changes the state of a shard, and generates a receipt, which is stored in a distributed shared memory that can be seen by other </a:t>
            </a:r>
            <a:r>
              <a:rPr lang="en-US" dirty="0" err="1"/>
              <a:t>shartds</a:t>
            </a:r>
            <a:r>
              <a:rPr lang="en-US" dirty="0"/>
              <a:t>, but not modified by them. </a:t>
            </a:r>
          </a:p>
        </p:txBody>
      </p:sp>
      <p:sp>
        <p:nvSpPr>
          <p:cNvPr id="4" name="Slide Number Placeholder 3"/>
          <p:cNvSpPr>
            <a:spLocks noGrp="1"/>
          </p:cNvSpPr>
          <p:nvPr>
            <p:ph type="sldNum" sz="quarter" idx="10"/>
          </p:nvPr>
        </p:nvSpPr>
        <p:spPr/>
        <p:txBody>
          <a:bodyPr/>
          <a:lstStyle/>
          <a:p>
            <a:fld id="{001C9F81-DB2C-42C9-B6F6-C5F374D31FE4}" type="slidenum">
              <a:rPr lang="en-AU" smtClean="0"/>
              <a:t>25</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/@marcell74/the-silk-road-a-real-thriller-and-the-truth-about-the-anonymity-of-bitcoin-198b519ca397</a:t>
            </a:r>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71323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Bitcoin is </a:t>
            </a:r>
            <a:r>
              <a:rPr lang="en-US" dirty="0" err="1"/>
              <a:t>psedonomous</a:t>
            </a:r>
            <a:r>
              <a:rPr lang="en-US" dirty="0"/>
              <a:t>. It means that bitcoin transactions can be linked to compromise the anonymity of bitcoin users. The story of silk road is a good example to show this problem. </a:t>
            </a:r>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Silk road is a</a:t>
            </a:r>
            <a:r>
              <a:rPr lang="en-US" baseline="0" dirty="0"/>
              <a:t> trading platform for illegal stuff on dark web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Supported by Tor and </a:t>
            </a:r>
            <a:r>
              <a:rPr lang="en-US" baseline="0" dirty="0" err="1"/>
              <a:t>Bitcoin</a:t>
            </a:r>
            <a:r>
              <a:rPr lang="en-US" baseline="0" dirty="0"/>
              <a:t>. Users can hide their IP address behind Tor.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And using </a:t>
            </a:r>
            <a:r>
              <a:rPr lang="en-US" baseline="0" dirty="0" err="1"/>
              <a:t>Bitcoin</a:t>
            </a:r>
            <a:r>
              <a:rPr lang="en-US" baseline="0" dirty="0"/>
              <a:t> can hide their physical identity.</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The story starts from a silk road customer posted on a </a:t>
            </a:r>
            <a:r>
              <a:rPr lang="en-US" baseline="0" dirty="0" err="1"/>
              <a:t>Reddit</a:t>
            </a:r>
            <a:r>
              <a:rPr lang="en-US" baseline="0" dirty="0"/>
              <a:t> forum asking the Tor’s configuration that shows the actual physical IP address of the server</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FBI tracked down the IP address and found the server is located in </a:t>
            </a:r>
            <a:r>
              <a:rPr lang="en-US" baseline="0" dirty="0" err="1"/>
              <a:t>iceland</a:t>
            </a:r>
            <a:r>
              <a:rPr lang="en-US" baseline="0" dirty="0"/>
              <a:t>. But they do Not know who own the server or how it works.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They pretend to be a customer to chat with the customer service manager, who is then arrested.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FBI researched who was the first to talk about silk road in online forum, assuming the person could be the inventor. They found Ulbricht</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And began surveillance. They found every time he open his computer, dread pirate Roberts login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Eventually, Ulbricht was arrested and found guilty and sentenced to life imprisonment</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baseline="0" dirty="0"/>
              <a:t>FBI seizes the Bitcoins </a:t>
            </a:r>
            <a:r>
              <a:rPr lang="en-AU" altLang="zh-CN" baseline="0" dirty="0"/>
              <a:t>from </a:t>
            </a:r>
            <a:r>
              <a:rPr lang="en-US" baseline="0" dirty="0"/>
              <a:t>Icelandic server.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a:p>
        </p:txBody>
      </p:sp>
    </p:spTree>
    <p:extLst>
      <p:ext uri="{BB962C8B-B14F-4D97-AF65-F5344CB8AC3E}">
        <p14:creationId xmlns:p14="http://schemas.microsoft.com/office/powerpoint/2010/main" val="609372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900" i="0" kern="1200" dirty="0">
                <a:solidFill>
                  <a:schemeClr val="tx1"/>
                </a:solidFill>
                <a:effectLst/>
                <a:latin typeface="+mn-lt"/>
                <a:ea typeface="+mn-ea"/>
                <a:cs typeface="+mn-cs"/>
              </a:rPr>
              <a:t>Different techniques</a:t>
            </a:r>
            <a:r>
              <a:rPr lang="en-US" sz="900" i="0" kern="1200" baseline="0" dirty="0">
                <a:solidFill>
                  <a:schemeClr val="tx1"/>
                </a:solidFill>
                <a:effectLst/>
                <a:latin typeface="+mn-lt"/>
                <a:ea typeface="+mn-ea"/>
                <a:cs typeface="+mn-cs"/>
              </a:rPr>
              <a:t> are proposed to preserve data privacy. Mixing service is one of the technique. </a:t>
            </a:r>
            <a:endParaRPr lang="en-US" sz="900" i="1" kern="1200" dirty="0">
              <a:solidFill>
                <a:schemeClr val="tx1"/>
              </a:solidFill>
              <a:effectLst/>
              <a:latin typeface="+mn-lt"/>
              <a:ea typeface="+mn-ea"/>
              <a:cs typeface="+mn-cs"/>
            </a:endParaRPr>
          </a:p>
          <a:p>
            <a:pPr marL="171450" indent="-171450">
              <a:buFont typeface="Arial"/>
              <a:buChar char="•"/>
            </a:pPr>
            <a:r>
              <a:rPr lang="en-US" sz="900" i="1" kern="1200" dirty="0">
                <a:solidFill>
                  <a:schemeClr val="tx1"/>
                </a:solidFill>
                <a:effectLst/>
                <a:latin typeface="+mn-lt"/>
                <a:ea typeface="+mn-ea"/>
                <a:cs typeface="+mn-cs"/>
              </a:rPr>
              <a:t>Mixing </a:t>
            </a:r>
            <a:r>
              <a:rPr lang="en-US" sz="900" kern="1200" dirty="0">
                <a:solidFill>
                  <a:schemeClr val="tx1"/>
                </a:solidFill>
                <a:effectLst/>
                <a:latin typeface="+mn-lt"/>
                <a:ea typeface="+mn-ea"/>
                <a:cs typeface="+mn-cs"/>
              </a:rPr>
              <a:t>services offer an alternative method for </a:t>
            </a:r>
            <a:r>
              <a:rPr lang="en-US" sz="900" kern="1200" dirty="0" err="1">
                <a:solidFill>
                  <a:schemeClr val="tx1"/>
                </a:solidFill>
                <a:effectLst/>
                <a:latin typeface="+mn-lt"/>
                <a:ea typeface="+mn-ea"/>
                <a:cs typeface="+mn-cs"/>
              </a:rPr>
              <a:t>anonymisation</a:t>
            </a:r>
            <a:r>
              <a:rPr lang="en-US" sz="900" kern="1200" dirty="0">
                <a:solidFill>
                  <a:schemeClr val="tx1"/>
                </a:solidFill>
                <a:effectLst/>
                <a:latin typeface="+mn-lt"/>
                <a:ea typeface="+mn-ea"/>
                <a:cs typeface="+mn-cs"/>
              </a:rPr>
              <a:t>. </a:t>
            </a:r>
          </a:p>
          <a:p>
            <a:pPr marL="171450" indent="-171450">
              <a:buFont typeface="Arial"/>
              <a:buChar char="•"/>
            </a:pPr>
            <a:r>
              <a:rPr lang="en-US" sz="900" kern="1200" dirty="0">
                <a:solidFill>
                  <a:schemeClr val="tx1"/>
                </a:solidFill>
                <a:effectLst/>
                <a:latin typeface="+mn-lt"/>
                <a:ea typeface="+mn-ea"/>
                <a:cs typeface="+mn-cs"/>
              </a:rPr>
              <a:t>A mixing service groups several transactions together so that a payment contains multiple input addresses and multiple output addresses. </a:t>
            </a:r>
          </a:p>
          <a:p>
            <a:pPr marL="171450" indent="-171450">
              <a:buFont typeface="Arial"/>
              <a:buChar char="•"/>
            </a:pPr>
            <a:r>
              <a:rPr lang="en-US" sz="900" kern="1200" dirty="0">
                <a:solidFill>
                  <a:schemeClr val="tx1"/>
                </a:solidFill>
                <a:effectLst/>
                <a:latin typeface="+mn-lt"/>
                <a:ea typeface="+mn-ea"/>
                <a:cs typeface="+mn-cs"/>
              </a:rPr>
              <a:t>If the mixed transactions are uniform in value, the traceability between input and output addresses is </a:t>
            </a:r>
            <a:r>
              <a:rPr lang="en-US" sz="900" kern="1200" dirty="0" err="1">
                <a:solidFill>
                  <a:schemeClr val="tx1"/>
                </a:solidFill>
                <a:effectLst/>
                <a:latin typeface="+mn-lt"/>
                <a:ea typeface="+mn-ea"/>
                <a:cs typeface="+mn-cs"/>
              </a:rPr>
              <a:t>minimised</a:t>
            </a:r>
            <a:r>
              <a:rPr lang="en-US" sz="900" kern="1200" dirty="0">
                <a:solidFill>
                  <a:schemeClr val="tx1"/>
                </a:solidFill>
                <a:effectLst/>
                <a:latin typeface="+mn-lt"/>
                <a:ea typeface="+mn-ea"/>
                <a:cs typeface="+mn-cs"/>
              </a:rPr>
              <a:t>. </a:t>
            </a:r>
          </a:p>
          <a:p>
            <a:pPr marL="0" indent="0">
              <a:buFont typeface="Arial"/>
              <a:buNone/>
            </a:pPr>
            <a:endParaRPr lang="en-US" sz="90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A </a:t>
            </a:r>
            <a:r>
              <a:rPr lang="en-US" sz="900" kern="1200" dirty="0" err="1">
                <a:solidFill>
                  <a:schemeClr val="tx1"/>
                </a:solidFill>
                <a:effectLst/>
                <a:latin typeface="+mn-lt"/>
                <a:ea typeface="+mn-ea"/>
                <a:cs typeface="+mn-cs"/>
              </a:rPr>
              <a:t>centralised</a:t>
            </a:r>
            <a:r>
              <a:rPr lang="en-US" sz="900" kern="1200" dirty="0">
                <a:solidFill>
                  <a:schemeClr val="tx1"/>
                </a:solidFill>
                <a:effectLst/>
                <a:latin typeface="+mn-lt"/>
                <a:ea typeface="+mn-ea"/>
                <a:cs typeface="+mn-cs"/>
              </a:rPr>
              <a:t> mixing service requires a third party to operate</a:t>
            </a:r>
          </a:p>
          <a:p>
            <a:pPr marL="171450" indent="-171450">
              <a:buFont typeface="Arial"/>
              <a:buChar char="•"/>
            </a:pPr>
            <a:r>
              <a:rPr lang="en-US" sz="900" kern="1200" dirty="0">
                <a:solidFill>
                  <a:schemeClr val="tx1"/>
                </a:solidFill>
                <a:effectLst/>
                <a:latin typeface="+mn-lt"/>
                <a:ea typeface="+mn-ea"/>
                <a:cs typeface="+mn-cs"/>
              </a:rPr>
              <a:t>Some blockchains have a kind of native, built-in mixing service, including Dash and </a:t>
            </a:r>
            <a:r>
              <a:rPr lang="en-US" sz="900" kern="1200" dirty="0" err="1">
                <a:solidFill>
                  <a:schemeClr val="tx1"/>
                </a:solidFill>
                <a:effectLst/>
                <a:latin typeface="+mn-lt"/>
                <a:ea typeface="+mn-ea"/>
                <a:cs typeface="+mn-cs"/>
              </a:rPr>
              <a:t>Monero</a:t>
            </a:r>
            <a:r>
              <a:rPr lang="en-US" sz="900" kern="1200" dirty="0">
                <a:solidFill>
                  <a:schemeClr val="tx1"/>
                </a:solidFill>
                <a:effectLst/>
                <a:latin typeface="+mn-lt"/>
                <a:ea typeface="+mn-ea"/>
                <a:cs typeface="+mn-cs"/>
              </a:rPr>
              <a:t>. </a:t>
            </a:r>
          </a:p>
          <a:p>
            <a:pPr marL="171450" indent="-171450">
              <a:buFont typeface="Arial"/>
              <a:buChar char="•"/>
            </a:pPr>
            <a:r>
              <a:rPr lang="en-US" sz="900" kern="1200" dirty="0">
                <a:solidFill>
                  <a:schemeClr val="tx1"/>
                </a:solidFill>
                <a:effectLst/>
                <a:latin typeface="+mn-lt"/>
                <a:ea typeface="+mn-ea"/>
                <a:cs typeface="+mn-cs"/>
              </a:rPr>
              <a:t>Dash </a:t>
            </a:r>
            <a:r>
              <a:rPr lang="en-US" sz="900" kern="1200" dirty="0" err="1">
                <a:solidFill>
                  <a:schemeClr val="tx1"/>
                </a:solidFill>
                <a:effectLst/>
                <a:latin typeface="+mn-lt"/>
                <a:ea typeface="+mn-ea"/>
                <a:cs typeface="+mn-cs"/>
              </a:rPr>
              <a:t>preanonymizes</a:t>
            </a:r>
            <a:r>
              <a:rPr lang="en-US" sz="900" kern="1200" dirty="0">
                <a:solidFill>
                  <a:schemeClr val="tx1"/>
                </a:solidFill>
                <a:effectLst/>
                <a:latin typeface="+mn-lt"/>
                <a:ea typeface="+mn-ea"/>
                <a:cs typeface="+mn-cs"/>
              </a:rPr>
              <a:t> funds of users through mixing rounds, so that the funds can later be spent without delay</a:t>
            </a:r>
          </a:p>
          <a:p>
            <a:pPr marL="171450" indent="-171450">
              <a:buFont typeface="Arial"/>
              <a:buChar char="•"/>
            </a:pPr>
            <a:r>
              <a:rPr lang="en-US" sz="900" kern="1200" dirty="0" err="1">
                <a:solidFill>
                  <a:schemeClr val="tx1"/>
                </a:solidFill>
                <a:effectLst/>
                <a:latin typeface="+mn-lt"/>
                <a:ea typeface="+mn-ea"/>
                <a:cs typeface="+mn-cs"/>
              </a:rPr>
              <a:t>Monero</a:t>
            </a:r>
            <a:r>
              <a:rPr lang="en-US" sz="900" kern="1200" dirty="0">
                <a:solidFill>
                  <a:schemeClr val="tx1"/>
                </a:solidFill>
                <a:effectLst/>
                <a:latin typeface="+mn-lt"/>
                <a:ea typeface="+mn-ea"/>
                <a:cs typeface="+mn-cs"/>
              </a:rPr>
              <a:t> uses ring signatures, such that the sender of a transaction cannot be identified among a group of possible senders.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29</a:t>
            </a:fld>
            <a:endParaRPr lang="en-AU"/>
          </a:p>
        </p:txBody>
      </p:sp>
    </p:spTree>
    <p:extLst>
      <p:ext uri="{BB962C8B-B14F-4D97-AF65-F5344CB8AC3E}">
        <p14:creationId xmlns:p14="http://schemas.microsoft.com/office/powerpoint/2010/main" val="609372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There are some techniques using more advanced cryptographic </a:t>
            </a:r>
            <a:r>
              <a:rPr lang="en-US" sz="900" kern="1200" dirty="0" err="1">
                <a:solidFill>
                  <a:schemeClr val="tx1"/>
                </a:solidFill>
                <a:effectLst/>
                <a:latin typeface="+mn-lt"/>
                <a:ea typeface="+mn-ea"/>
                <a:cs typeface="+mn-cs"/>
              </a:rPr>
              <a:t>techonolgoly</a:t>
            </a:r>
            <a:r>
              <a:rPr lang="en-US" sz="900" kern="1200" dirty="0">
                <a:solidFill>
                  <a:schemeClr val="tx1"/>
                </a:solidFill>
                <a:effectLst/>
                <a:latin typeface="+mn-lt"/>
                <a:ea typeface="+mn-ea"/>
                <a:cs typeface="+mn-cs"/>
              </a:rPr>
              <a:t> to provide </a:t>
            </a:r>
            <a:r>
              <a:rPr lang="en-US" sz="900" kern="1200" dirty="0" err="1">
                <a:solidFill>
                  <a:schemeClr val="tx1"/>
                </a:solidFill>
                <a:effectLst/>
                <a:latin typeface="+mn-lt"/>
                <a:ea typeface="+mn-ea"/>
                <a:cs typeface="+mn-cs"/>
              </a:rPr>
              <a:t>ananomity</a:t>
            </a:r>
            <a:r>
              <a:rPr lang="en-US" sz="900" kern="1200" dirty="0">
                <a:solidFill>
                  <a:schemeClr val="tx1"/>
                </a:solidFill>
                <a:effectLst/>
                <a:latin typeface="+mn-lt"/>
                <a:ea typeface="+mn-ea"/>
                <a:cs typeface="+mn-cs"/>
              </a:rPr>
              <a:t> ,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example, </a:t>
            </a:r>
            <a:r>
              <a:rPr lang="en-US" sz="900" kern="1200" dirty="0" err="1">
                <a:solidFill>
                  <a:schemeClr val="tx1"/>
                </a:solidFill>
                <a:effectLst/>
                <a:latin typeface="+mn-lt"/>
                <a:ea typeface="+mn-ea"/>
                <a:cs typeface="+mn-cs"/>
              </a:rPr>
              <a:t>zeroknowlege</a:t>
            </a:r>
            <a:r>
              <a:rPr lang="en-US" sz="900" kern="1200" dirty="0">
                <a:solidFill>
                  <a:schemeClr val="tx1"/>
                </a:solidFill>
                <a:effectLst/>
                <a:latin typeface="+mn-lt"/>
                <a:ea typeface="+mn-ea"/>
                <a:cs typeface="+mn-cs"/>
              </a:rPr>
              <a:t> proof used by </a:t>
            </a:r>
            <a:r>
              <a:rPr lang="en-US" sz="900" kern="1200" dirty="0" err="1">
                <a:solidFill>
                  <a:schemeClr val="tx1"/>
                </a:solidFill>
                <a:effectLst/>
                <a:latin typeface="+mn-lt"/>
                <a:ea typeface="+mn-ea"/>
                <a:cs typeface="+mn-cs"/>
              </a:rPr>
              <a:t>Zcash</a:t>
            </a:r>
            <a:r>
              <a:rPr lang="en-US" sz="900" kern="1200" dirty="0">
                <a:solidFill>
                  <a:schemeClr val="tx1"/>
                </a:solidFill>
                <a:effectLst/>
                <a:latin typeface="+mn-lt"/>
                <a:ea typeface="+mn-ea"/>
                <a:cs typeface="+mn-cs"/>
              </a:rPr>
              <a:t>, which encrypt payment information in transaction.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Zero-</a:t>
            </a:r>
            <a:r>
              <a:rPr lang="en-US" sz="900" kern="1200" dirty="0" err="1">
                <a:solidFill>
                  <a:schemeClr val="tx1"/>
                </a:solidFill>
                <a:effectLst/>
                <a:latin typeface="+mn-lt"/>
                <a:ea typeface="+mn-ea"/>
                <a:cs typeface="+mn-cs"/>
              </a:rPr>
              <a:t>knolwege</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prrof</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allowes</a:t>
            </a:r>
            <a:r>
              <a:rPr lang="en-US" sz="900" kern="1200" dirty="0">
                <a:solidFill>
                  <a:schemeClr val="tx1"/>
                </a:solidFill>
                <a:effectLst/>
                <a:latin typeface="+mn-lt"/>
                <a:ea typeface="+mn-ea"/>
                <a:cs typeface="+mn-cs"/>
              </a:rPr>
              <a:t> blockchain network to maintain a secure ledger, and enable </a:t>
            </a:r>
            <a:r>
              <a:rPr lang="en-US" sz="900" kern="1200" dirty="0" err="1">
                <a:solidFill>
                  <a:schemeClr val="tx1"/>
                </a:solidFill>
                <a:effectLst/>
                <a:latin typeface="+mn-lt"/>
                <a:ea typeface="+mn-ea"/>
                <a:cs typeface="+mn-cs"/>
              </a:rPr>
              <a:t>sprivate</a:t>
            </a:r>
            <a:r>
              <a:rPr lang="en-US" sz="900" kern="1200" dirty="0">
                <a:solidFill>
                  <a:schemeClr val="tx1"/>
                </a:solidFill>
                <a:effectLst/>
                <a:latin typeface="+mn-lt"/>
                <a:ea typeface="+mn-ea"/>
                <a:cs typeface="+mn-cs"/>
              </a:rPr>
              <a:t> payment without disclosing the parties or amount involved.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Zero-knowledge proof is like </a:t>
            </a:r>
            <a:r>
              <a:rPr lang="en-US" sz="900" dirty="0"/>
              <a:t>You have a secret that you don</a:t>
            </a:r>
            <a:r>
              <a:rPr lang="mr-IN" sz="900" dirty="0"/>
              <a:t>’</a:t>
            </a:r>
            <a:r>
              <a:rPr lang="en-US" sz="900" dirty="0"/>
              <a:t>t want others to know, but you want to proof you have the secret</a:t>
            </a: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Here is a simple example to show how zero-knowledge proof works. </a:t>
            </a:r>
            <a:endParaRPr lang="en-US" sz="900" kern="1200" baseline="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Alice discovers the secret phrase to open a secret door in a strange cave.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The cave is shaped like a ring with the secret door blocking the paths from connecting at the end.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Bob wants to know the secret word, but Alice will not reveal it to him.</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they label the two pathways A and B.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Alice takes a path while Bob waits outside and cannot see which path she chooses.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Bob enters the cave and shouts which path he wants Alice to return on.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Because Alice has the secret phrase to the door, she can return on either path, easily returning on the path that Bob shouts.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She also does not need to reveal the secret phrase in order to do so.</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If Alice does not know the secret word, she will have a 50 percent chance of returning on the desired path.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Since she has the secret phrase, her ability to return on the desired path consistently demonstrates to Bob (with extremely high probability) that she knows the secret phrase. </a:t>
            </a:r>
          </a:p>
          <a:p>
            <a:pPr marL="0" marR="0" indent="0" algn="l" defTabSz="713232" rtl="0" eaLnBrk="1" fontAlgn="auto" latinLnBrk="0" hangingPunct="1">
              <a:lnSpc>
                <a:spcPct val="100000"/>
              </a:lnSpc>
              <a:spcBef>
                <a:spcPts val="0"/>
              </a:spcBef>
              <a:spcAft>
                <a:spcPts val="0"/>
              </a:spcAft>
              <a:buClrTx/>
              <a:buSzTx/>
              <a:buFontTx/>
              <a:buNone/>
              <a:tabLst/>
              <a:defRPr/>
            </a:pPr>
            <a:endParaRPr lang="en-US" sz="900" kern="1200" baseline="0" dirty="0">
              <a:solidFill>
                <a:schemeClr val="tx1"/>
              </a:solidFill>
              <a:effectLst/>
              <a:latin typeface="+mn-lt"/>
              <a:ea typeface="+mn-ea"/>
              <a:cs typeface="+mn-cs"/>
            </a:endParaRPr>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30</a:t>
            </a:fld>
            <a:endParaRPr lang="en-AU"/>
          </a:p>
        </p:txBody>
      </p:sp>
    </p:spTree>
    <p:extLst>
      <p:ext uri="{BB962C8B-B14F-4D97-AF65-F5344CB8AC3E}">
        <p14:creationId xmlns:p14="http://schemas.microsoft.com/office/powerpoint/2010/main" val="609372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dimension of the blockchain taxonomy is incentive mechanism.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116047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lecture, we have learn the first 5 dimensions of the taxonomy. This lecture will cover the last 3 dimensions, including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99151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Enigma also requires a security deposit for nodes to join the network. If a node is found to lie, its deposit will be split among the honest nodes.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32</a:t>
            </a:fld>
            <a:endParaRPr lang="en-AU"/>
          </a:p>
        </p:txBody>
      </p:sp>
    </p:spTree>
    <p:extLst>
      <p:ext uri="{BB962C8B-B14F-4D97-AF65-F5344CB8AC3E}">
        <p14:creationId xmlns:p14="http://schemas.microsoft.com/office/powerpoint/2010/main" val="1991934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lecture covers the last 3 dimensions of the blockchain application taxonomy, including auxiliary blockchain, anonymity and incentive.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Auxiliary blockchain is a new blockchain that is </a:t>
            </a:r>
            <a:r>
              <a:rPr lang="en-US" baseline="0" dirty="0"/>
              <a:t>combined with or built on an existing blockchain.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There are different strategies used by an auxiliary blockchain in order to leverage the security level or computational source of an existing public blockchain, like merge mining or anchoring.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Using side chain or multiple private blockchains, or shading could improve the scalability of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71323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Regarding anonymity. Most blockchains, like bitcoin, </a:t>
            </a:r>
            <a:r>
              <a:rPr lang="en-US" dirty="0"/>
              <a:t>is </a:t>
            </a:r>
            <a:r>
              <a:rPr lang="en-US" dirty="0" err="1"/>
              <a:t>psedonomous</a:t>
            </a:r>
            <a:r>
              <a:rPr lang="en-US" dirty="0"/>
              <a:t>. It means that bitcoin transactions can be linked together, especially combined with other evidence gathered from physical world, in order to compromise the anonymity of bitcoin users. </a:t>
            </a:r>
          </a:p>
          <a:p>
            <a:pPr marL="171450" marR="0" indent="-171450" algn="l" defTabSz="71323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indent="-171450" algn="l" defTabSz="71323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Finlay, we learn the incentive mechanisms provided in different types of blockchains that incentivize participants to join the network, validate transaction and execute smart contracts.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33</a:t>
            </a:fld>
            <a:endParaRPr lang="en-AU"/>
          </a:p>
        </p:txBody>
      </p:sp>
    </p:spTree>
    <p:extLst>
      <p:ext uri="{BB962C8B-B14F-4D97-AF65-F5344CB8AC3E}">
        <p14:creationId xmlns:p14="http://schemas.microsoft.com/office/powerpoint/2010/main" val="587835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the second topic of this lecture, which is blockchain application design process.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3492784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This diagram shows a design process from architecture perspective </a:t>
            </a:r>
            <a:r>
              <a:rPr lang="en-US" sz="900" kern="1200" baseline="0" dirty="0">
                <a:solidFill>
                  <a:schemeClr val="tx1"/>
                </a:solidFill>
                <a:effectLst/>
                <a:latin typeface="+mn-lt"/>
                <a:ea typeface="+mn-ea"/>
                <a:cs typeface="+mn-cs"/>
              </a:rPr>
              <a:t>from architecture perspective. </a:t>
            </a: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Software design is a creative process starts from high-level business goals, then, functional requirements and non-functional requirement are gathered with many conflicting architectural constraints.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After that is an iterative process including proposing solution and evaluating the proposed solution. A comment method is to create multiple design alternatives and perform comparative evaluation.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final design of a software system after iterations is the result of many design choices about the selection, configuration, and integration of software, hardware, and communications components.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Such artifacts are then used to implement the system.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2827565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 learned in the earlier lectures, software architecture is a model of a software system. Non-functional properties of the system arise from architectural design </a:t>
            </a:r>
            <a:r>
              <a:rPr lang="en-US" dirty="0" err="1"/>
              <a:t>choiced</a:t>
            </a:r>
            <a:r>
              <a:rPr lang="en-US" dirty="0"/>
              <a:t>. </a:t>
            </a:r>
          </a:p>
          <a:p>
            <a:pPr marL="171450" indent="-171450">
              <a:buFontTx/>
              <a:buChar char="-"/>
            </a:pPr>
            <a:r>
              <a:rPr lang="en-US" dirty="0"/>
              <a:t>As a model, software architecture is always used to analyze the quality attributes of the system. </a:t>
            </a:r>
          </a:p>
          <a:p>
            <a:pPr marL="171450" indent="-171450">
              <a:buFontTx/>
              <a:buChar char="-"/>
            </a:pPr>
            <a:r>
              <a:rPr lang="en-US" dirty="0"/>
              <a:t>Below are several questions we could ask if we have a software architecture in our hand. </a:t>
            </a:r>
          </a:p>
          <a:p>
            <a:pPr marL="171450" indent="-171450">
              <a:buFontTx/>
              <a:buChar char="-"/>
            </a:pPr>
            <a:r>
              <a:rPr lang="en-US" dirty="0"/>
              <a:t>For example We can ask the question does this design support service availability?  </a:t>
            </a:r>
          </a:p>
          <a:p>
            <a:pPr marL="171450" indent="-171450">
              <a:buFontTx/>
              <a:buChar char="-"/>
            </a:pPr>
            <a:r>
              <a:rPr lang="en-US" dirty="0"/>
              <a:t>To answer the question, we could use a </a:t>
            </a:r>
            <a:r>
              <a:rPr lang="en-US" dirty="0" err="1"/>
              <a:t>qualiatative</a:t>
            </a:r>
            <a:r>
              <a:rPr lang="en-US" dirty="0"/>
              <a:t> method, like fault-tree statistical analyses, or a qualitative method, like failure scenarios analysis. </a:t>
            </a:r>
          </a:p>
          <a:p>
            <a:pPr marL="171450" indent="-171450">
              <a:buFontTx/>
              <a:buChar char="-"/>
            </a:pPr>
            <a:r>
              <a:rPr lang="en-US" dirty="0"/>
              <a:t>Or we could ask what is the transaction latency in this design? </a:t>
            </a:r>
          </a:p>
          <a:p>
            <a:pPr marL="171450" indent="-171450">
              <a:buFontTx/>
              <a:buChar char="-"/>
            </a:pPr>
            <a:r>
              <a:rPr lang="en-US" dirty="0"/>
              <a:t>To answer the question, again, we could follow a quantitative method to use simulation to predict the latency distribution. We can also use another quantitative method to calculate average latency based on  formula. </a:t>
            </a:r>
          </a:p>
          <a:p>
            <a:pPr marL="171450" indent="-171450">
              <a:buFontTx/>
              <a:buChar char="-"/>
            </a:pPr>
            <a:r>
              <a:rPr lang="en-US" dirty="0"/>
              <a:t>Different kinds of models allow different kinds of analyses.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69695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 learnt before, every decision decision is a trade-off between different quality attributes. </a:t>
            </a:r>
          </a:p>
          <a:p>
            <a:pPr marL="171450" indent="-171450">
              <a:buFontTx/>
              <a:buChar char="-"/>
            </a:pPr>
            <a:r>
              <a:rPr lang="en-US" dirty="0"/>
              <a:t>Often, improving one quality will hurt another one. </a:t>
            </a:r>
          </a:p>
          <a:p>
            <a:pPr marL="171450" indent="-171450">
              <a:buFontTx/>
              <a:buChar char="-"/>
            </a:pPr>
            <a:r>
              <a:rPr lang="en-AU" dirty="0"/>
              <a:t>e.g. Use a bigger server is faster, but more expensive</a:t>
            </a:r>
          </a:p>
          <a:p>
            <a:pPr marL="171450" indent="-171450">
              <a:buFontTx/>
              <a:buChar char="-"/>
            </a:pPr>
            <a:r>
              <a:rPr lang="en-AU" dirty="0"/>
              <a:t>e.g. Using a redundant servers could achieve better availability via hot fail-over. This decision can also improve performance via load balancing.  However, it may lead to longer write latency and also </a:t>
            </a:r>
            <a:r>
              <a:rPr lang="en-AU" dirty="0" err="1"/>
              <a:t>rore</a:t>
            </a:r>
            <a:r>
              <a:rPr lang="en-AU" dirty="0"/>
              <a:t> expensive</a:t>
            </a:r>
          </a:p>
          <a:p>
            <a:pPr marL="171450" indent="-171450">
              <a:buFontTx/>
              <a:buChar char="-"/>
            </a:pPr>
            <a:r>
              <a:rPr lang="en-AU" dirty="0"/>
              <a:t>The question we ask during the design process is what are the trade-offs? And how should you choose? </a:t>
            </a:r>
          </a:p>
          <a:p>
            <a:pPr marL="171450" indent="-171450">
              <a:buFontTx/>
              <a:buChar char="-"/>
            </a:pPr>
            <a:endParaRPr lang="en-AU" dirty="0"/>
          </a:p>
          <a:p>
            <a:pPr marL="171450" indent="-171450">
              <a:buFontTx/>
              <a:buChar char="-"/>
            </a:pPr>
            <a:r>
              <a:rPr lang="en-AU" dirty="0"/>
              <a:t>There are some existing methods that can help us to answer these questions. For example, ATAM: Architecture Trade-off Analysis Method and Multi-criteria decision-making methods. </a:t>
            </a:r>
          </a:p>
          <a:p>
            <a:pPr marL="171450" indent="-171450">
              <a:buFontTx/>
              <a:buChar char="-"/>
            </a:pPr>
            <a:r>
              <a:rPr lang="en-AU" dirty="0"/>
              <a:t>The goal of using these methods is to determine if the architecture can achieve the non functional requirements before developing a system, which is typically a big investment. </a:t>
            </a:r>
          </a:p>
          <a:p>
            <a:pPr marL="171450" indent="-171450">
              <a:buFontTx/>
              <a:buChar char="-"/>
            </a:pPr>
            <a:endParaRPr lang="en-AU"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2624577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 simplified instruction for ATAM, including 3 stages: presentation, investigation &amp; analysis, and reporting. </a:t>
            </a:r>
          </a:p>
          <a:p>
            <a:pPr marL="171450" indent="-171450">
              <a:buFontTx/>
              <a:buChar char="-"/>
            </a:pPr>
            <a:r>
              <a:rPr lang="en-US" dirty="0"/>
              <a:t>During the presentation, the software architect needs to present ATAM to the stakeholders, then presents the business drivers of the design, including NFRs and business goals, followed by the current architecture.</a:t>
            </a:r>
          </a:p>
          <a:p>
            <a:pPr marL="171450" indent="-171450">
              <a:buFontTx/>
              <a:buChar char="-"/>
            </a:pPr>
            <a:r>
              <a:rPr lang="en-US" dirty="0"/>
              <a:t>During the stage of investigation and analysis, first </a:t>
            </a:r>
            <a:r>
              <a:rPr lang="en-AU" sz="1200" b="0" i="0" kern="1200" dirty="0">
                <a:solidFill>
                  <a:schemeClr val="tx1"/>
                </a:solidFill>
                <a:effectLst/>
                <a:latin typeface="+mn-lt"/>
                <a:ea typeface="+mn-ea"/>
                <a:cs typeface="+mn-cs"/>
              </a:rPr>
              <a:t>different architectural approaches to the system are presented by the team, and discussed.</a:t>
            </a:r>
          </a:p>
          <a:p>
            <a:pPr marL="171450" indent="-171450">
              <a:buFontTx/>
              <a:buChar char="-"/>
            </a:pPr>
            <a:r>
              <a:rPr lang="en-AU" sz="1200" b="0" i="0" kern="1200" dirty="0">
                <a:solidFill>
                  <a:schemeClr val="tx1"/>
                </a:solidFill>
                <a:effectLst/>
                <a:latin typeface="+mn-lt"/>
                <a:ea typeface="+mn-ea"/>
                <a:cs typeface="+mn-cs"/>
              </a:rPr>
              <a:t>A quality attribute utility tree is generated which defines the core business and technical requirements of the system, and map them to an appropriate architectural property. Present a scenario for this given requirement.</a:t>
            </a:r>
          </a:p>
          <a:p>
            <a:pPr marL="171450" indent="-171450">
              <a:buFontTx/>
              <a:buChar char="-"/>
            </a:pPr>
            <a:r>
              <a:rPr lang="en-AU" sz="1200" b="0" i="0" kern="1200" dirty="0">
                <a:solidFill>
                  <a:schemeClr val="tx1"/>
                </a:solidFill>
                <a:effectLst/>
                <a:latin typeface="+mn-lt"/>
                <a:ea typeface="+mn-ea"/>
                <a:cs typeface="+mn-cs"/>
              </a:rPr>
              <a:t>The next step is to </a:t>
            </a:r>
            <a:r>
              <a:rPr lang="en-AU" sz="1200" b="0" i="0" kern="1200" dirty="0" err="1">
                <a:solidFill>
                  <a:schemeClr val="tx1"/>
                </a:solidFill>
                <a:effectLst/>
                <a:latin typeface="+mn-lt"/>
                <a:ea typeface="+mn-ea"/>
                <a:cs typeface="+mn-cs"/>
              </a:rPr>
              <a:t>analyze</a:t>
            </a:r>
            <a:r>
              <a:rPr lang="en-AU" sz="1200" b="0" i="0" kern="1200" dirty="0">
                <a:solidFill>
                  <a:schemeClr val="tx1"/>
                </a:solidFill>
                <a:effectLst/>
                <a:latin typeface="+mn-lt"/>
                <a:ea typeface="+mn-ea"/>
                <a:cs typeface="+mn-cs"/>
              </a:rPr>
              <a:t> architectural approaches.  When each scenario is analysed and prioritized. The architecture is then evaluated against each scenario.</a:t>
            </a:r>
          </a:p>
          <a:p>
            <a:pPr marL="171450" indent="-171450">
              <a:buFontTx/>
              <a:buChar char="-"/>
            </a:pPr>
            <a:r>
              <a:rPr lang="en-AU" sz="1200" b="0" i="0" kern="1200" dirty="0">
                <a:solidFill>
                  <a:schemeClr val="tx1"/>
                </a:solidFill>
                <a:effectLst/>
                <a:latin typeface="+mn-lt"/>
                <a:ea typeface="+mn-ea"/>
                <a:cs typeface="+mn-cs"/>
              </a:rPr>
              <a:t>Brainstorm and prioritize scenarios – among the larger stakeholder group, present the current scenarios, and expand.</a:t>
            </a:r>
          </a:p>
          <a:p>
            <a:pPr marL="171450" indent="-171450">
              <a:buFontTx/>
              <a:buChar char="-"/>
            </a:pPr>
            <a:r>
              <a:rPr lang="en-AU" sz="1200" b="0" i="0" kern="1200" dirty="0">
                <a:solidFill>
                  <a:schemeClr val="tx1"/>
                </a:solidFill>
                <a:effectLst/>
                <a:latin typeface="+mn-lt"/>
                <a:ea typeface="+mn-ea"/>
                <a:cs typeface="+mn-cs"/>
              </a:rPr>
              <a:t>Then analysing architectural approaches is performance again with the added knowledge of the larger stakeholder community.</a:t>
            </a:r>
            <a:endParaRPr lang="en-US" dirty="0"/>
          </a:p>
          <a:p>
            <a:pPr marL="171450" indent="-171450">
              <a:buFontTx/>
              <a:buChar char="-"/>
            </a:pPr>
            <a:endParaRPr lang="en-US" dirty="0"/>
          </a:p>
          <a:p>
            <a:pPr marL="171450" indent="-171450">
              <a:buFontTx/>
              <a:buChar char="-"/>
            </a:pPr>
            <a:r>
              <a:rPr lang="en-US" dirty="0"/>
              <a:t>The last stage is to report results, which includes a summary, risked, sensitivities and trade-offs etc.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114079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Utility trees provide a top-down mechanism for directly and efficiently translating the business drivers of a system into concrete quality attribute scenarios. For example, in an e-commerce system two of the business drivers might be first, “ensuring the privacy of our customers’ data”; and “modifiability is central to respond quickly to a rapidly evolving and very competitive marketplace.” Before we can assess the architecture, these system goals must be made more specific and more concrete. Utility trees help to concretize and prioritize quality goals. An example of a utility tree is shown in Figure 3.</a:t>
            </a:r>
          </a:p>
          <a:p>
            <a:pPr marL="171450" indent="-171450">
              <a:buFont typeface="Arial" panose="020B0604020202020204" pitchFamily="34" charset="0"/>
              <a:buChar char="•"/>
            </a:pPr>
            <a:r>
              <a:rPr lang="en-AU" dirty="0"/>
              <a:t>The utility tree contains utility as the root node. This is an expression of the overall “goodness” of the system. Typically the quality attributes of performance, modifiability, security, and availability are the high-level nodes immediately under utility, although different stakeholder groups may add their own quality attributes </a:t>
            </a:r>
          </a:p>
          <a:p>
            <a:pPr marL="171450" indent="-171450">
              <a:buFont typeface="Arial" panose="020B0604020202020204" pitchFamily="34" charset="0"/>
              <a:buChar char="•"/>
            </a:pPr>
            <a:r>
              <a:rPr lang="en-AU" dirty="0"/>
              <a:t>Under each of these quality are specific qualities. For example, performance is broken down into “data latency” and “transaction throughput”. This is a step toward refining the attribute goals to be concrete enough for prioritization. Data latency is then further refined into “Minimize storage latency on customer database” and “Deliver video in real-time.” Further work on these scenarios would, in fact, make these architectural response goals even more specific.</a:t>
            </a:r>
          </a:p>
          <a:p>
            <a:pPr marL="171450" indent="-171450">
              <a:buFont typeface="Arial" panose="020B0604020202020204" pitchFamily="34" charset="0"/>
              <a:buChar char="•"/>
            </a:pPr>
            <a:r>
              <a:rPr lang="en-AU" dirty="0"/>
              <a:t>These leaf nodes are now specific enough to be prioritized relative to each other. This prioritization use relative rankings such as High, Medium, and Low; The prioritization of the utility tree is done along two dimensions: by the importance of each node to the success of the system and the degree of perceived risk posed by the achievement of this node (i.e., how easy the architecture teams feel this level of performance). For example, “Minimize storage latency on customer database” has priorities of (M,L), meaning that it is of medium importance to the success of the system and low risk to achieve, while “Deliver video in real time” has priorities of (H,M), meaning that it is highly important to the success of the system and the achievement of this scenario is perceived to be of medium risk. </a:t>
            </a: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783271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Scenario is another important element used in ATAM. </a:t>
            </a:r>
          </a:p>
          <a:p>
            <a:pPr marL="171450" indent="-171450">
              <a:buFontTx/>
              <a:buChar char="-"/>
            </a:pPr>
            <a:r>
              <a:rPr lang="en-AU" dirty="0"/>
              <a:t>Scenarios are commonly used in Software Architecture. In ATAM, links attributes, risks, trade-offs, &amp; reasoning about architecture design</a:t>
            </a:r>
          </a:p>
          <a:p>
            <a:pPr marL="171450" indent="-171450">
              <a:buFontTx/>
              <a:buChar char="-"/>
            </a:pPr>
            <a:r>
              <a:rPr lang="en-AU" dirty="0"/>
              <a:t>The diagram on the left hand side is an example of a scenario about detect and recover from HW failure of main switch. the risks sensitivity points and trade-offs listed in this scenario are pointers to other </a:t>
            </a:r>
            <a:r>
              <a:rPr lang="en-AU" dirty="0" err="1"/>
              <a:t>documetns</a:t>
            </a:r>
            <a:r>
              <a:rPr lang="en-AU" dirty="0"/>
              <a:t>. </a:t>
            </a:r>
          </a:p>
          <a:p>
            <a:pPr marL="171450" indent="-171450">
              <a:buFontTx/>
              <a:buChar char="-"/>
            </a:pPr>
            <a:endParaRPr lang="en-AU"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40</a:t>
            </a:fld>
            <a:endParaRPr lang="en-AU"/>
          </a:p>
        </p:txBody>
      </p:sp>
    </p:spTree>
    <p:extLst>
      <p:ext uri="{BB962C8B-B14F-4D97-AF65-F5344CB8AC3E}">
        <p14:creationId xmlns:p14="http://schemas.microsoft.com/office/powerpoint/2010/main" val="1116914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Now, let’s look at the design process for the blockchain applications.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Every step of this process is a procedure to decide between alternative options.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available options discussed in the taxonomy for blockchain applications are used to assist decision-making and to guide the system design at different stages of the design process.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This enables a systematic comparison of different design options.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design process starts form assessing the suitability of using blockchain, which will be covered in the next lecture.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If blockchain is suitable to the use case in hand,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second concern to consider is whether a trusted authority is required in the scenario, if there is, the next step is to decentralize the authority.</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After that is the main design decision we always talk about, which is what’s on chain what’s off chain? Concerns we need to consider including whether the data is desired to be mutable or immutable, whether the data is big or small, or whether the data is critical or not.</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After that we need to select an appropriate blockchain platform, and specific configuration of the platform and block before selecting an appropriate way for deployment.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41</a:t>
            </a:fld>
            <a:endParaRPr lang="en-AU"/>
          </a:p>
        </p:txBody>
      </p:sp>
    </p:spTree>
    <p:extLst>
      <p:ext uri="{BB962C8B-B14F-4D97-AF65-F5344CB8AC3E}">
        <p14:creationId xmlns:p14="http://schemas.microsoft.com/office/powerpoint/2010/main" val="178696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This is an overview of design alternatives of building a auxiliary blockchain. </a:t>
            </a:r>
          </a:p>
          <a:p>
            <a:pPr marL="171450" indent="-171450">
              <a:buFont typeface="Arial"/>
              <a:buChar char="•"/>
            </a:pPr>
            <a:r>
              <a:rPr lang="en-US" baseline="0" dirty="0"/>
              <a:t>auxiliary blockchain</a:t>
            </a:r>
            <a:r>
              <a:rPr lang="zh-CN" altLang="en-US" baseline="0" dirty="0"/>
              <a:t> </a:t>
            </a:r>
            <a:r>
              <a:rPr lang="en-US" altLang="zh-CN" baseline="0" dirty="0"/>
              <a:t>is a new blockchain, </a:t>
            </a:r>
            <a:r>
              <a:rPr lang="en-US" baseline="0" dirty="0"/>
              <a:t>combined with or built on an existing blockchain.</a:t>
            </a:r>
          </a:p>
          <a:p>
            <a:pPr marL="171450" indent="-171450">
              <a:buFont typeface="Arial"/>
              <a:buChar char="•"/>
            </a:pPr>
            <a:r>
              <a:rPr lang="en-US" baseline="0" dirty="0"/>
              <a:t>Different strategies used for security and scalability</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a:t>
            </a:r>
            <a:r>
              <a:rPr lang="en-US" sz="900" i="1" kern="1200" dirty="0">
                <a:solidFill>
                  <a:schemeClr val="tx1"/>
                </a:solidFill>
                <a:effectLst/>
                <a:latin typeface="+mn-lt"/>
                <a:ea typeface="+mn-ea"/>
                <a:cs typeface="+mn-cs"/>
              </a:rPr>
              <a:t>security</a:t>
            </a:r>
            <a:r>
              <a:rPr lang="en-US" sz="900" kern="1200" dirty="0">
                <a:solidFill>
                  <a:schemeClr val="tx1"/>
                </a:solidFill>
                <a:effectLst/>
                <a:latin typeface="+mn-lt"/>
                <a:ea typeface="+mn-ea"/>
                <a:cs typeface="+mn-cs"/>
              </a:rPr>
              <a:t>, the new blockchain can be aligned with public blockchains, </a:t>
            </a:r>
            <a:r>
              <a:rPr lang="en-US" sz="900" kern="1200" dirty="0" err="1">
                <a:solidFill>
                  <a:schemeClr val="tx1"/>
                </a:solidFill>
                <a:effectLst/>
                <a:latin typeface="+mn-lt"/>
                <a:ea typeface="+mn-ea"/>
                <a:cs typeface="+mn-cs"/>
              </a:rPr>
              <a:t>utilise</a:t>
            </a:r>
            <a:r>
              <a:rPr lang="en-US" sz="900" kern="1200" dirty="0">
                <a:solidFill>
                  <a:schemeClr val="tx1"/>
                </a:solidFill>
                <a:effectLst/>
                <a:latin typeface="+mn-lt"/>
                <a:ea typeface="+mn-ea"/>
                <a:cs typeface="+mn-cs"/>
              </a:rPr>
              <a:t> existing infrastructure, resources, and trust.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scalability, sidechain or multiple private blockchains could be used in order to improve the overall scalability.</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baseline="0" dirty="0"/>
          </a:p>
        </p:txBody>
      </p:sp>
      <p:sp>
        <p:nvSpPr>
          <p:cNvPr id="4" name="Slide Number Placeholder 3"/>
          <p:cNvSpPr>
            <a:spLocks noGrp="1"/>
          </p:cNvSpPr>
          <p:nvPr>
            <p:ph type="sldNum" sz="quarter" idx="10"/>
          </p:nvPr>
        </p:nvSpPr>
        <p:spPr/>
        <p:txBody>
          <a:bodyPr/>
          <a:lstStyle/>
          <a:p>
            <a:fld id="{001C9F81-DB2C-42C9-B6F6-C5F374D31FE4}" type="slidenum">
              <a:rPr lang="en-AU" smtClean="0"/>
              <a:t>4</a:t>
            </a:fld>
            <a:endParaRPr lang="en-AU"/>
          </a:p>
        </p:txBody>
      </p:sp>
    </p:spTree>
    <p:extLst>
      <p:ext uri="{BB962C8B-B14F-4D97-AF65-F5344CB8AC3E}">
        <p14:creationId xmlns:p14="http://schemas.microsoft.com/office/powerpoint/2010/main" val="2499320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There are trade-offs between quality attributes in the design of blockchain-based systems.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Different design decisions mainly affect different quality attributes.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block size and frequency mainly affect scalability,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security (like consensus protocol),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cost efficiency (like type of blockchain) or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performance (like data structure). </a:t>
            </a:r>
          </a:p>
          <a:p>
            <a:pPr marL="171450" marR="0" lvl="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Design decisions that improve the performance of one quality attribute for a system may harm the performance of other quality attributes. </a:t>
            </a:r>
            <a:r>
              <a:rPr lang="en-US" sz="1200" kern="1200" dirty="0">
                <a:solidFill>
                  <a:schemeClr val="tx1"/>
                </a:solidFill>
                <a:effectLst/>
                <a:latin typeface="+mn-lt"/>
                <a:ea typeface="+mn-ea"/>
                <a:cs typeface="+mn-cs"/>
              </a:rPr>
              <a:t>Some simple examples of this impact are discussed in the following slide. </a:t>
            </a:r>
            <a:endParaRPr lang="en-US" dirty="0"/>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42</a:t>
            </a:fld>
            <a:endParaRPr lang="en-AU"/>
          </a:p>
        </p:txBody>
      </p:sp>
    </p:spTree>
    <p:extLst>
      <p:ext uri="{BB962C8B-B14F-4D97-AF65-F5344CB8AC3E}">
        <p14:creationId xmlns:p14="http://schemas.microsoft.com/office/powerpoint/2010/main" val="1786967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For blockchains that use </a:t>
            </a:r>
            <a:r>
              <a:rPr lang="en-US" sz="900" kern="1200" dirty="0" err="1">
                <a:solidFill>
                  <a:schemeClr val="tx1"/>
                </a:solidFill>
                <a:effectLst/>
                <a:latin typeface="+mn-lt"/>
                <a:ea typeface="+mn-ea"/>
                <a:cs typeface="+mn-cs"/>
              </a:rPr>
              <a:t>Nakamoto</a:t>
            </a:r>
            <a:r>
              <a:rPr lang="en-US" sz="900" kern="1200" dirty="0">
                <a:solidFill>
                  <a:schemeClr val="tx1"/>
                </a:solidFill>
                <a:effectLst/>
                <a:latin typeface="+mn-lt"/>
                <a:ea typeface="+mn-ea"/>
                <a:cs typeface="+mn-cs"/>
              </a:rPr>
              <a:t> consensus such as </a:t>
            </a:r>
            <a:r>
              <a:rPr lang="en-US" sz="900" kern="1200" dirty="0" err="1">
                <a:solidFill>
                  <a:schemeClr val="tx1"/>
                </a:solidFill>
                <a:effectLst/>
                <a:latin typeface="+mn-lt"/>
                <a:ea typeface="+mn-ea"/>
                <a:cs typeface="+mn-cs"/>
              </a:rPr>
              <a:t>Bitcoin</a:t>
            </a:r>
            <a:r>
              <a:rPr lang="en-US" sz="900" kern="1200" dirty="0">
                <a:solidFill>
                  <a:schemeClr val="tx1"/>
                </a:solidFill>
                <a:effectLst/>
                <a:latin typeface="+mn-lt"/>
                <a:ea typeface="+mn-ea"/>
                <a:cs typeface="+mn-cs"/>
              </a:rPr>
              <a:t> or </a:t>
            </a:r>
            <a:r>
              <a:rPr lang="en-US" sz="900" kern="1200" dirty="0" err="1">
                <a:solidFill>
                  <a:schemeClr val="tx1"/>
                </a:solidFill>
                <a:effectLst/>
                <a:latin typeface="+mn-lt"/>
                <a:ea typeface="+mn-ea"/>
                <a:cs typeface="+mn-cs"/>
              </a:rPr>
              <a:t>Ethereum</a:t>
            </a:r>
            <a:r>
              <a:rPr lang="en-US" sz="900" kern="1200" dirty="0">
                <a:solidFill>
                  <a:schemeClr val="tx1"/>
                </a:solidFill>
                <a:effectLst/>
                <a:latin typeface="+mn-lt"/>
                <a:ea typeface="+mn-ea"/>
                <a:cs typeface="+mn-cs"/>
              </a:rPr>
              <a:t>,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waiting for a higher number of confirmation blocks may increase confidence in integrity and durability of transactions,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but will harm latency and thus may impact the performance.</a:t>
            </a:r>
            <a:endParaRPr lang="en-US" dirty="0"/>
          </a:p>
          <a:p>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43</a:t>
            </a:fld>
            <a:endParaRPr lang="en-AU"/>
          </a:p>
        </p:txBody>
      </p:sp>
    </p:spTree>
    <p:extLst>
      <p:ext uri="{BB962C8B-B14F-4D97-AF65-F5344CB8AC3E}">
        <p14:creationId xmlns:p14="http://schemas.microsoft.com/office/powerpoint/2010/main" val="1786967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Look</a:t>
            </a:r>
            <a:r>
              <a:rPr lang="en-US" sz="900" kern="1200" baseline="0" dirty="0">
                <a:solidFill>
                  <a:schemeClr val="tx1"/>
                </a:solidFill>
                <a:effectLst/>
                <a:latin typeface="+mn-lt"/>
                <a:ea typeface="+mn-ea"/>
                <a:cs typeface="+mn-cs"/>
              </a:rPr>
              <a:t> at the design process again</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baseline="0" dirty="0">
                <a:solidFill>
                  <a:schemeClr val="tx1"/>
                </a:solidFill>
                <a:effectLst/>
                <a:latin typeface="+mn-lt"/>
                <a:ea typeface="+mn-ea"/>
                <a:cs typeface="+mn-cs"/>
              </a:rPr>
              <a:t>After evaluating the suitability of using blockchain, the next step is to decentralize the trusted authority if there is any</a:t>
            </a: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the deployment and operation of systems, there is a spectrum of options ranging from </a:t>
            </a:r>
            <a:r>
              <a:rPr lang="en-US" sz="900" kern="1200" dirty="0" err="1">
                <a:solidFill>
                  <a:schemeClr val="tx1"/>
                </a:solidFill>
                <a:effectLst/>
                <a:latin typeface="+mn-lt"/>
                <a:ea typeface="+mn-ea"/>
                <a:cs typeface="+mn-cs"/>
              </a:rPr>
              <a:t>centralised</a:t>
            </a:r>
            <a:r>
              <a:rPr lang="en-US" sz="900" kern="1200" dirty="0">
                <a:solidFill>
                  <a:schemeClr val="tx1"/>
                </a:solidFill>
                <a:effectLst/>
                <a:latin typeface="+mn-lt"/>
                <a:ea typeface="+mn-ea"/>
                <a:cs typeface="+mn-cs"/>
              </a:rPr>
              <a:t> monopolies, to central parties with a competition between parties, to services provided jointly by a consortia, through to fully open service provision in a public peer-to-peer system.</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 It is possible that some components or functions are </a:t>
            </a:r>
            <a:r>
              <a:rPr lang="en-US" sz="900" kern="1200" dirty="0" err="1">
                <a:solidFill>
                  <a:schemeClr val="tx1"/>
                </a:solidFill>
                <a:effectLst/>
                <a:latin typeface="+mn-lt"/>
                <a:ea typeface="+mn-ea"/>
                <a:cs typeface="+mn-cs"/>
              </a:rPr>
              <a:t>decentralised</a:t>
            </a:r>
            <a:r>
              <a:rPr lang="en-US" sz="900" kern="1200" dirty="0">
                <a:solidFill>
                  <a:schemeClr val="tx1"/>
                </a:solidFill>
                <a:effectLst/>
                <a:latin typeface="+mn-lt"/>
                <a:ea typeface="+mn-ea"/>
                <a:cs typeface="+mn-cs"/>
              </a:rPr>
              <a:t> while others are </a:t>
            </a:r>
            <a:r>
              <a:rPr lang="en-US" sz="900" kern="1200" dirty="0" err="1">
                <a:solidFill>
                  <a:schemeClr val="tx1"/>
                </a:solidFill>
                <a:effectLst/>
                <a:latin typeface="+mn-lt"/>
                <a:ea typeface="+mn-ea"/>
                <a:cs typeface="+mn-cs"/>
              </a:rPr>
              <a:t>centralised</a:t>
            </a:r>
            <a:r>
              <a:rPr lang="en-US" sz="9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44</a:t>
            </a:fld>
            <a:endParaRPr lang="en-AU"/>
          </a:p>
        </p:txBody>
      </p:sp>
    </p:spTree>
    <p:extLst>
      <p:ext uri="{BB962C8B-B14F-4D97-AF65-F5344CB8AC3E}">
        <p14:creationId xmlns:p14="http://schemas.microsoft.com/office/powerpoint/2010/main" val="900490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900" kern="1200" dirty="0">
                <a:solidFill>
                  <a:schemeClr val="tx1"/>
                </a:solidFill>
                <a:effectLst/>
                <a:latin typeface="+mn-lt"/>
                <a:ea typeface="+mn-ea"/>
                <a:cs typeface="+mn-cs"/>
              </a:rPr>
              <a:t>Blockchains are usually combined with other components in a broader system.</a:t>
            </a:r>
          </a:p>
          <a:p>
            <a:pPr marL="171450" indent="-171450">
              <a:buFont typeface="Arial"/>
              <a:buChar char="•"/>
            </a:pPr>
            <a:r>
              <a:rPr lang="en-US" sz="900" kern="1200" dirty="0">
                <a:solidFill>
                  <a:schemeClr val="tx1"/>
                </a:solidFill>
                <a:effectLst/>
                <a:latin typeface="+mn-lt"/>
                <a:ea typeface="+mn-ea"/>
                <a:cs typeface="+mn-cs"/>
              </a:rPr>
              <a:t>Next step in the design process is to decide what is on and</a:t>
            </a:r>
            <a:r>
              <a:rPr lang="en-US" sz="900" kern="1200" baseline="0" dirty="0">
                <a:solidFill>
                  <a:schemeClr val="tx1"/>
                </a:solidFill>
                <a:effectLst/>
                <a:latin typeface="+mn-lt"/>
                <a:ea typeface="+mn-ea"/>
                <a:cs typeface="+mn-cs"/>
              </a:rPr>
              <a:t> off blockchain depends on the characteristics of data and computation</a:t>
            </a:r>
          </a:p>
          <a:p>
            <a:pPr marL="171450" indent="-171450">
              <a:buFont typeface="Arial"/>
              <a:buChar cha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While blockchains provide some unique properties, the amount of computational power and data storage space available on a blockchain network remains limited.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monetary cost of using public blockchains follows a different cost model than conventional software systems.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regards to cost efficiency, performance, and flexibility, major design decisions in using a blockchain include choosing what data and computation should be placed on-chain and what should be kept off-chain. </a:t>
            </a:r>
          </a:p>
          <a:p>
            <a:pPr marL="171450" indent="-171450">
              <a:buFont typeface="Arial"/>
              <a:buChar char="•"/>
            </a:pPr>
            <a:r>
              <a:rPr lang="en-US" sz="900" kern="1200" dirty="0">
                <a:solidFill>
                  <a:schemeClr val="tx1"/>
                </a:solidFill>
                <a:effectLst/>
                <a:latin typeface="+mn-lt"/>
                <a:ea typeface="+mn-ea"/>
                <a:cs typeface="+mn-cs"/>
              </a:rPr>
              <a:t>Functionality such as user interfaces, cryptographic key management, IoT integration, and communications with other external systems is inherently off-chain. </a:t>
            </a:r>
          </a:p>
          <a:p>
            <a:pPr marL="171450" indent="-171450">
              <a:buFont typeface="Arial"/>
              <a:buChar char="•"/>
            </a:pPr>
            <a:r>
              <a:rPr lang="en-US" sz="900" kern="1200" dirty="0">
                <a:solidFill>
                  <a:schemeClr val="tx1"/>
                </a:solidFill>
                <a:effectLst/>
                <a:latin typeface="+mn-lt"/>
                <a:ea typeface="+mn-ea"/>
                <a:cs typeface="+mn-cs"/>
              </a:rPr>
              <a:t>Cost calculations can help to determine the resolution of design decisions for this issue.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45</a:t>
            </a:fld>
            <a:endParaRPr lang="en-AU"/>
          </a:p>
        </p:txBody>
      </p:sp>
    </p:spTree>
    <p:extLst>
      <p:ext uri="{BB962C8B-B14F-4D97-AF65-F5344CB8AC3E}">
        <p14:creationId xmlns:p14="http://schemas.microsoft.com/office/powerpoint/2010/main" val="90049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on design decision regarding</a:t>
            </a:r>
            <a:r>
              <a:rPr lang="en-US" baseline="0" dirty="0"/>
              <a:t> on-chain and off-chain and their impact.</a:t>
            </a:r>
          </a:p>
          <a:p>
            <a:pPr marL="171450" indent="-171450">
              <a:buFont typeface="Arial" panose="020B0604020202020204" pitchFamily="34" charset="0"/>
              <a:buChar char="•"/>
            </a:pPr>
            <a:r>
              <a:rPr lang="en-US" baseline="0" dirty="0"/>
              <a:t>There are different ways to add a piece of arbitrary data on blockchain. It can be embedded in transaction, or as a smart contract variable or a smart contract log event. </a:t>
            </a:r>
          </a:p>
          <a:p>
            <a:pPr marL="171450" indent="-171450">
              <a:buFont typeface="Arial" panose="020B0604020202020204" pitchFamily="34" charset="0"/>
              <a:buChar char="•"/>
            </a:pPr>
            <a:r>
              <a:rPr lang="en-US" baseline="0" dirty="0"/>
              <a:t>Off-chain also has different options, like private cloud or cloud infrastructure provided by third parity cloud provider. Or a peer-to-peer system</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46</a:t>
            </a:fld>
            <a:endParaRPr lang="en-AU"/>
          </a:p>
        </p:txBody>
      </p:sp>
    </p:spTree>
    <p:extLst>
      <p:ext uri="{BB962C8B-B14F-4D97-AF65-F5344CB8AC3E}">
        <p14:creationId xmlns:p14="http://schemas.microsoft.com/office/powerpoint/2010/main" val="3227760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the Bitcoin blockchain, the</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special </a:t>
            </a:r>
            <a:r>
              <a:rPr lang="en-US" sz="900" i="1" kern="1200" dirty="0">
                <a:solidFill>
                  <a:schemeClr val="tx1"/>
                </a:solidFill>
                <a:effectLst/>
                <a:latin typeface="+mn-lt"/>
                <a:ea typeface="+mn-ea"/>
                <a:cs typeface="+mn-cs"/>
              </a:rPr>
              <a:t>OP</a:t>
            </a:r>
            <a:r>
              <a:rPr lang="en-US" sz="900" kern="1200" dirty="0">
                <a:solidFill>
                  <a:schemeClr val="tx1"/>
                </a:solidFill>
                <a:effectLst/>
                <a:latin typeface="+mn-lt"/>
                <a:ea typeface="+mn-ea"/>
                <a:cs typeface="+mn-cs"/>
              </a:rPr>
              <a:t>_</a:t>
            </a:r>
            <a:r>
              <a:rPr lang="en-US" sz="900" i="1" kern="1200" dirty="0">
                <a:solidFill>
                  <a:schemeClr val="tx1"/>
                </a:solidFill>
                <a:effectLst/>
                <a:latin typeface="+mn-lt"/>
                <a:ea typeface="+mn-ea"/>
                <a:cs typeface="+mn-cs"/>
              </a:rPr>
              <a:t>RETURN </a:t>
            </a:r>
            <a:r>
              <a:rPr lang="en-US" sz="900" i="0" kern="1200" dirty="0">
                <a:solidFill>
                  <a:schemeClr val="tx1"/>
                </a:solidFill>
                <a:effectLst/>
                <a:latin typeface="+mn-lt"/>
                <a:ea typeface="+mn-ea"/>
                <a:cs typeface="+mn-cs"/>
              </a:rPr>
              <a:t>is introduced to add arbitrary data into a bitcoin transaction</a:t>
            </a:r>
            <a:r>
              <a:rPr lang="en-US" sz="900" kern="1200" dirty="0">
                <a:solidFill>
                  <a:schemeClr val="tx1"/>
                </a:solidFill>
                <a:effectLst/>
                <a:latin typeface="+mn-lt"/>
                <a:ea typeface="+mn-ea"/>
                <a:cs typeface="+mn-cs"/>
              </a:rPr>
              <a:t>.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Storing data on the Bitcoin blockchain is slow and costly, and the data size is limited to 40 bytes. </a:t>
            </a:r>
          </a:p>
          <a:p>
            <a:pPr marL="0" marR="0" indent="0" algn="l" defTabSz="713232"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When store a data on </a:t>
            </a:r>
            <a:r>
              <a:rPr lang="en-US" sz="900" kern="1200" dirty="0" err="1">
                <a:solidFill>
                  <a:schemeClr val="tx1"/>
                </a:solidFill>
                <a:effectLst/>
                <a:latin typeface="+mn-lt"/>
                <a:ea typeface="+mn-ea"/>
                <a:cs typeface="+mn-cs"/>
              </a:rPr>
              <a:t>Ehterum</a:t>
            </a:r>
            <a:r>
              <a:rPr lang="en-US" sz="900" kern="1200" dirty="0">
                <a:solidFill>
                  <a:schemeClr val="tx1"/>
                </a:solidFill>
                <a:effectLst/>
                <a:latin typeface="+mn-lt"/>
                <a:ea typeface="+mn-ea"/>
                <a:cs typeface="+mn-cs"/>
              </a:rPr>
              <a:t>, the size of a transaction is limited by the maximum size of a block,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and in practice transactions typically need to be smaller to be accepted due to the transaction load from other users.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Data can be stored in smart contract as a variable or as a log event. Variable is more efficient to manipulate, but less flexible due to the constraints of the language</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However, on chain data is not just for integration with external data.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There are various uses for wholly on-chain auxiliary data, including </a:t>
            </a:r>
            <a:r>
              <a:rPr lang="en-US" sz="900" i="1" kern="1200" dirty="0">
                <a:solidFill>
                  <a:schemeClr val="tx1"/>
                </a:solidFill>
                <a:effectLst/>
                <a:latin typeface="+mn-lt"/>
                <a:ea typeface="+mn-ea"/>
                <a:cs typeface="+mn-cs"/>
              </a:rPr>
              <a:t>e.g. </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coloured</a:t>
            </a:r>
            <a:r>
              <a:rPr lang="en-US" sz="900" kern="1200" dirty="0">
                <a:solidFill>
                  <a:schemeClr val="tx1"/>
                </a:solidFill>
                <a:effectLst/>
                <a:latin typeface="+mn-lt"/>
                <a:ea typeface="+mn-ea"/>
                <a:cs typeface="+mn-cs"/>
              </a:rPr>
              <a:t> coins” which an overlays on Bitcoin to represent and manage real world assets. </a:t>
            </a:r>
            <a:endParaRPr lang="en-US" sz="900" dirty="0"/>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47</a:t>
            </a:fld>
            <a:endParaRPr lang="en-AU"/>
          </a:p>
        </p:txBody>
      </p:sp>
    </p:spTree>
    <p:extLst>
      <p:ext uri="{BB962C8B-B14F-4D97-AF65-F5344CB8AC3E}">
        <p14:creationId xmlns:p14="http://schemas.microsoft.com/office/powerpoint/2010/main" val="2278527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Monetary cost of using public blockchains follows a different cost model than conventional software systems </a:t>
            </a:r>
          </a:p>
          <a:p>
            <a:pPr marL="171450" indent="-171450">
              <a:buFontTx/>
              <a:buChar char="-"/>
            </a:pPr>
            <a:r>
              <a:rPr lang="en-US" dirty="0"/>
              <a:t>It is More expensive</a:t>
            </a:r>
          </a:p>
          <a:p>
            <a:pPr marL="171450" indent="-171450">
              <a:buFontTx/>
              <a:buChar char="-"/>
            </a:pPr>
            <a:r>
              <a:rPr lang="en-US" dirty="0"/>
              <a:t>One-time cost for permanent storage</a:t>
            </a:r>
          </a:p>
          <a:p>
            <a:pPr marL="171450" indent="-171450">
              <a:buFontTx/>
              <a:buChar char="-"/>
            </a:pPr>
            <a:r>
              <a:rPr lang="en-US" dirty="0"/>
              <a:t>Ethereum supports partial refund if a variable is deleted from the Ethereum blockchain.</a:t>
            </a:r>
          </a:p>
        </p:txBody>
      </p:sp>
      <p:sp>
        <p:nvSpPr>
          <p:cNvPr id="4" name="Slide Number Placeholder 3"/>
          <p:cNvSpPr>
            <a:spLocks noGrp="1"/>
          </p:cNvSpPr>
          <p:nvPr>
            <p:ph type="sldNum" sz="quarter" idx="10"/>
          </p:nvPr>
        </p:nvSpPr>
        <p:spPr/>
        <p:txBody>
          <a:bodyPr/>
          <a:lstStyle/>
          <a:p>
            <a:fld id="{001C9F81-DB2C-42C9-B6F6-C5F374D31FE4}" type="slidenum">
              <a:rPr lang="en-AU" smtClean="0"/>
              <a:t>48</a:t>
            </a:fld>
            <a:endParaRPr lang="en-AU"/>
          </a:p>
        </p:txBody>
      </p:sp>
    </p:spTree>
    <p:extLst>
      <p:ext uri="{BB962C8B-B14F-4D97-AF65-F5344CB8AC3E}">
        <p14:creationId xmlns:p14="http://schemas.microsoft.com/office/powerpoint/2010/main" val="2509076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Selection of off-chain data storage concerns the interaction between the blockchain and the conventional data storage facilities.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Off-chain data storage can be through conventional enterprise IT systems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flexibility of using cloud to store data depends on the implementation, including private cloud on the client’s infrastructure, or public storage provided by a third party provider</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a cloud environment, data replication needs to be managed by the system or consumer.</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Some peer-to-peer data storage facilities are designed to be friendly to blockchain, such as IPFS and </a:t>
            </a:r>
            <a:r>
              <a:rPr lang="en-US" sz="900" kern="1200" dirty="0" err="1">
                <a:solidFill>
                  <a:schemeClr val="tx1"/>
                </a:solidFill>
                <a:effectLst/>
                <a:latin typeface="+mn-lt"/>
                <a:ea typeface="+mn-ea"/>
                <a:cs typeface="+mn-cs"/>
              </a:rPr>
              <a:t>Storj</a:t>
            </a:r>
            <a:r>
              <a:rPr lang="en-US" sz="900" kern="1200" dirty="0">
                <a:solidFill>
                  <a:schemeClr val="tx1"/>
                </a:solidFill>
                <a:effectLst/>
                <a:latin typeface="+mn-lt"/>
                <a:ea typeface="+mn-ea"/>
                <a:cs typeface="+mn-cs"/>
              </a:rPr>
              <a:t>.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a peer-to-peer data storage, data is replicated automatically, or based on the user behavior, for example, replicate once a user accesses it. </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49</a:t>
            </a:fld>
            <a:endParaRPr lang="en-AU"/>
          </a:p>
        </p:txBody>
      </p:sp>
    </p:spTree>
    <p:extLst>
      <p:ext uri="{BB962C8B-B14F-4D97-AF65-F5344CB8AC3E}">
        <p14:creationId xmlns:p14="http://schemas.microsoft.com/office/powerpoint/2010/main" val="2921097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Computation in a blockchain-based system can be performed on-chain (</a:t>
            </a:r>
            <a:r>
              <a:rPr lang="en-US" sz="1200" i="1" kern="1200" dirty="0">
                <a:solidFill>
                  <a:schemeClr val="tx1"/>
                </a:solidFill>
                <a:effectLst/>
                <a:latin typeface="+mn-lt"/>
                <a:ea typeface="+mn-ea"/>
                <a:cs typeface="+mn-cs"/>
              </a:rPr>
              <a:t>e.g.</a:t>
            </a:r>
            <a:r>
              <a:rPr lang="en-US" sz="1200" kern="1200" dirty="0">
                <a:solidFill>
                  <a:schemeClr val="tx1"/>
                </a:solidFill>
                <a:effectLst/>
                <a:latin typeface="+mn-lt"/>
                <a:ea typeface="+mn-ea"/>
                <a:cs typeface="+mn-cs"/>
              </a:rPr>
              <a:t>, either as transaction constraints or  smart contracts) or off-chain.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51</a:t>
            </a:fld>
            <a:endParaRPr lang="en-AU"/>
          </a:p>
        </p:txBody>
      </p:sp>
    </p:spTree>
    <p:extLst>
      <p:ext uri="{BB962C8B-B14F-4D97-AF65-F5344CB8AC3E}">
        <p14:creationId xmlns:p14="http://schemas.microsoft.com/office/powerpoint/2010/main" val="3532561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different levels of expressiveness of on-chain computation: Bitcoin only allows simple scripts and conditions, which needs to be satisfied to transfer Bitcoin payment</a:t>
            </a:r>
          </a:p>
          <a:p>
            <a:pPr marL="171450" indent="-171450">
              <a:buFontTx/>
              <a:buChar char="-"/>
            </a:pPr>
            <a:r>
              <a:rPr lang="en-US" dirty="0"/>
              <a:t>Ethereum provides a Turing complete programming language, which not only perform conditional payments, but also make modification to the working data in smart contract variables- </a:t>
            </a:r>
          </a:p>
          <a:p>
            <a:pPr marL="171450" indent="-171450">
              <a:buFontTx/>
              <a:buChar char="-"/>
            </a:pPr>
            <a:r>
              <a:rPr lang="en-US" dirty="0"/>
              <a:t>DAML (Digital Asset Modelling Language), More expressive than Bitcoin Script, Purposefully not Turing-complete. In order to facilitate static analysis</a:t>
            </a:r>
          </a:p>
          <a:p>
            <a:pPr marL="0" marR="0" indent="0" algn="l" defTabSz="713232"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Smart contracts are not processed until their invoking transactions are included in a new block.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Blocks impose an order on transactions, thus resolving non-determinism which might otherwise affect their execution results</a:t>
            </a:r>
          </a:p>
          <a:p>
            <a:pPr marL="1543050" marR="0" lvl="3"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Benefit of on-chain computation</a:t>
            </a:r>
          </a:p>
          <a:p>
            <a:pPr marL="171450" indent="-171450">
              <a:buFont typeface="Arial" panose="020B0604020202020204" pitchFamily="34" charset="0"/>
              <a:buChar char="•"/>
            </a:pPr>
            <a:r>
              <a:rPr lang="en-US" dirty="0"/>
              <a:t>Inherent interoperability among the systems built on the same blockchain network</a:t>
            </a:r>
          </a:p>
          <a:p>
            <a:pPr marL="171450" indent="-171450">
              <a:buFont typeface="Arial" panose="020B0604020202020204" pitchFamily="34" charset="0"/>
              <a:buChar char="•"/>
            </a:pPr>
            <a:r>
              <a:rPr lang="en-US" dirty="0"/>
              <a:t>Neutrality of execution environment</a:t>
            </a:r>
          </a:p>
          <a:p>
            <a:pPr marL="171450" indent="-171450">
              <a:buFont typeface="Arial" panose="020B0604020202020204" pitchFamily="34" charset="0"/>
              <a:buChar char="•"/>
            </a:pPr>
            <a:r>
              <a:rPr lang="en-US" dirty="0"/>
              <a:t>Immutability of the program code once deployed</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52</a:t>
            </a:fld>
            <a:endParaRPr lang="en-AU"/>
          </a:p>
        </p:txBody>
      </p:sp>
    </p:spTree>
    <p:extLst>
      <p:ext uri="{BB962C8B-B14F-4D97-AF65-F5344CB8AC3E}">
        <p14:creationId xmlns:p14="http://schemas.microsoft.com/office/powerpoint/2010/main" val="402133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2475199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Deciding between on-chain and off-chain not only depends on trade-offs among quality attributes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but also on how information and computation is used by other components in the broader system.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Identity management supports systems where there is a requirement to know the individual human or system involved in transactions.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Services such as international payments have regulatory requirements to establish the identity of participants,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From a purely technical perspective, real-world identities are not necessarily required.</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example on </a:t>
            </a:r>
            <a:r>
              <a:rPr lang="en-US" sz="900" kern="1200" dirty="0" err="1">
                <a:solidFill>
                  <a:schemeClr val="tx1"/>
                </a:solidFill>
                <a:effectLst/>
                <a:latin typeface="+mn-lt"/>
                <a:ea typeface="+mn-ea"/>
                <a:cs typeface="+mn-cs"/>
              </a:rPr>
              <a:t>Bitcoin</a:t>
            </a:r>
            <a:r>
              <a:rPr lang="en-US" sz="900" kern="1200" dirty="0">
                <a:solidFill>
                  <a:schemeClr val="tx1"/>
                </a:solidFill>
                <a:effectLst/>
                <a:latin typeface="+mn-lt"/>
                <a:ea typeface="+mn-ea"/>
                <a:cs typeface="+mn-cs"/>
              </a:rPr>
              <a:t>, transacting agents (which are not necessarily persons) are only cryptographically identified, pseudonymously.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So international exchange of the </a:t>
            </a:r>
            <a:r>
              <a:rPr lang="en-US" sz="900" kern="1200" dirty="0" err="1">
                <a:solidFill>
                  <a:schemeClr val="tx1"/>
                </a:solidFill>
                <a:effectLst/>
                <a:latin typeface="+mn-lt"/>
                <a:ea typeface="+mn-ea"/>
                <a:cs typeface="+mn-cs"/>
              </a:rPr>
              <a:t>Bitcoin</a:t>
            </a:r>
            <a:r>
              <a:rPr lang="en-US" sz="900" kern="1200" dirty="0">
                <a:solidFill>
                  <a:schemeClr val="tx1"/>
                </a:solidFill>
                <a:effectLst/>
                <a:latin typeface="+mn-lt"/>
                <a:ea typeface="+mn-ea"/>
                <a:cs typeface="+mn-cs"/>
              </a:rPr>
              <a:t> digital currency can be performed without establishing real- world identity.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However, regulatory requirements are not obviated by the use of a blockchain.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Identity is critical here, and identity on blockchain is sometimes considered to be a key enabler for many financial services on blockchain.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Identity information does not necessarily need to be stored on-chain, off-chain protocols might be used instead.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Privacy and confidentiality can be a challenge when integrating identity information into a blockchain-based system.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53</a:t>
            </a:fld>
            <a:endParaRPr lang="en-AU"/>
          </a:p>
        </p:txBody>
      </p:sp>
    </p:spTree>
    <p:extLst>
      <p:ext uri="{BB962C8B-B14F-4D97-AF65-F5344CB8AC3E}">
        <p14:creationId xmlns:p14="http://schemas.microsoft.com/office/powerpoint/2010/main" val="4021333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next step is to select and configure blockchain</a:t>
            </a:r>
          </a:p>
          <a:p>
            <a:pPr marL="171450" indent="-171450">
              <a:buFont typeface="Arial" panose="020B0604020202020204" pitchFamily="34" charset="0"/>
              <a:buChar char="•"/>
            </a:pPr>
            <a:r>
              <a:rPr lang="en-US" dirty="0"/>
              <a:t>Blockchain platform is selected based on requirement of the use case, characteristics </a:t>
            </a:r>
            <a:r>
              <a:rPr lang="en-AU" dirty="0"/>
              <a:t>of blockchain platform, and trade-off analysis. </a:t>
            </a:r>
            <a:endParaRPr lang="en-US" dirty="0"/>
          </a:p>
          <a:p>
            <a:pPr marL="171450" indent="-171450">
              <a:buFont typeface="Arial" panose="020B0604020202020204" pitchFamily="34" charset="0"/>
              <a:buChar char="•"/>
            </a:pPr>
            <a:r>
              <a:rPr lang="en-US" dirty="0"/>
              <a:t>Consensus protocol and other decisions are fixed once blockchain platform is selected </a:t>
            </a:r>
          </a:p>
          <a:p>
            <a:pPr marL="171450" indent="-171450">
              <a:buFont typeface="Arial" panose="020B0604020202020204" pitchFamily="34" charset="0"/>
              <a:buChar char="•"/>
            </a:pPr>
            <a:r>
              <a:rPr lang="en-US" dirty="0"/>
              <a:t>Hyperledger is an exception, which supports pluggable implementations of various consensus protocols</a:t>
            </a:r>
          </a:p>
          <a:p>
            <a:pPr marL="171450" indent="-171450">
              <a:buFont typeface="Arial" panose="020B0604020202020204" pitchFamily="34" charset="0"/>
              <a:buChar char="•"/>
            </a:pPr>
            <a:r>
              <a:rPr lang="en-US" dirty="0"/>
              <a:t>Inter-block time is configurable for Proof-of-Work protocol</a:t>
            </a:r>
          </a:p>
          <a:p>
            <a:pPr marL="171450" indent="-171450">
              <a:buFont typeface="Arial" panose="020B0604020202020204" pitchFamily="34" charset="0"/>
              <a:buChar char="•"/>
            </a:pPr>
            <a:r>
              <a:rPr lang="en-US" dirty="0"/>
              <a:t>Through adjustments to the difficulty of mining</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0" marR="0" indent="0" algn="l" defTabSz="713232"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55</a:t>
            </a:fld>
            <a:endParaRPr lang="en-AU"/>
          </a:p>
        </p:txBody>
      </p:sp>
    </p:spTree>
    <p:extLst>
      <p:ext uri="{BB962C8B-B14F-4D97-AF65-F5344CB8AC3E}">
        <p14:creationId xmlns:p14="http://schemas.microsoft.com/office/powerpoint/2010/main" val="900490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last step is deployment and operation</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choice of where to deploy the modules of the blockchain-based system is also important for the quality attributes of blockchain-based systems.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system can be d</a:t>
            </a:r>
            <a:r>
              <a:rPr lang="en-US" dirty="0"/>
              <a:t>eployed on cloud or using BaaS (Blockchain-as-a-Service)</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In this case, it introduces the uncertainty of cloud infrastructure</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Cloud provider becomes a trusted third-party and a single point of failure</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It can be a public blockchain deployed on a VPN (virtual private network)</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In this case, it becomes a private blockchain with permissioned access controls provided at the network level</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dirty="0"/>
              <a:t>VPN introduces additional network latency overhead</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0" marR="0" indent="0" algn="l" defTabSz="713232"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56</a:t>
            </a:fld>
            <a:endParaRPr lang="en-AU"/>
          </a:p>
        </p:txBody>
      </p:sp>
    </p:spTree>
    <p:extLst>
      <p:ext uri="{BB962C8B-B14F-4D97-AF65-F5344CB8AC3E}">
        <p14:creationId xmlns:p14="http://schemas.microsoft.com/office/powerpoint/2010/main" val="900490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57</a:t>
            </a:fld>
            <a:endParaRPr lang="en-AU"/>
          </a:p>
        </p:txBody>
      </p:sp>
    </p:spTree>
    <p:extLst>
      <p:ext uri="{BB962C8B-B14F-4D97-AF65-F5344CB8AC3E}">
        <p14:creationId xmlns:p14="http://schemas.microsoft.com/office/powerpoint/2010/main" val="2043391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There are specific design challenges related to the operation of blockchain-based systems</a:t>
            </a:r>
          </a:p>
          <a:p>
            <a:pPr lvl="1"/>
            <a:endParaRPr lang="en-US" sz="9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Blockchain platform software running on multiple independently-operating nodes, Updating software can by physically and administratively difficult to coordinate</a:t>
            </a: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 blockchain ledger is immutable by design, and so cannot be updated to facilitate system modification.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blockchain-based systems that use smart contracts to regulate interactions between mutually-untrusting parties, trust is derived partly from the fact that the code cannot be changed easily.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This creates challenges for governance: the management of the evolution of blockchain-based systems.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However, in a multi-party system with no single owner, managing these changes is more like diplomacy than traditional risk management or conventional product management.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Lessons may be drawn from governance in open-source software, which face similar development challenges.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both public and private blockchain systems, key stake- holders include the users of the blockchain, software developers, miners or processing nodes in the blockchain ecosystem, and government regulators in related industries.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However, blockchain immutability may also simplify governance oversight to some degree.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Smart contracts deployed on a blockchain will be resistant to tampering, and will continue to be available for execution while the whole blockchain operates normally.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These factors should be taken into consideration when deciding to use blockchain as a component within a software system. </a:t>
            </a:r>
            <a:endParaRPr lang="en-US" dirty="0"/>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58</a:t>
            </a:fld>
            <a:endParaRPr lang="en-AU"/>
          </a:p>
        </p:txBody>
      </p:sp>
    </p:spTree>
    <p:extLst>
      <p:ext uri="{BB962C8B-B14F-4D97-AF65-F5344CB8AC3E}">
        <p14:creationId xmlns:p14="http://schemas.microsoft.com/office/powerpoint/2010/main" val="900490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In this topic, We learned an architecture analysis method, called ATAM.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We then learned a design process for blockchain applications.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For a system that can potentially use blockchain, the first design choice is to decide whether to use a blockchain or conventional technologies.</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Often in a blockchain-based system, some data is stored on the blockchain while other data is stored and communicated using conventional technologies, so another design choice is which data should be stored where.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When using a blockchain, there are subsidiary design choices including whether to use a private blockchain or a public blockchain, what consensus protocol is best, and what the block frequency should be. These decision decisions need to be also carefully considered during the design process. </a:t>
            </a:r>
          </a:p>
        </p:txBody>
      </p:sp>
      <p:sp>
        <p:nvSpPr>
          <p:cNvPr id="4" name="Slide Number Placeholder 3"/>
          <p:cNvSpPr>
            <a:spLocks noGrp="1"/>
          </p:cNvSpPr>
          <p:nvPr>
            <p:ph type="sldNum" sz="quarter" idx="10"/>
          </p:nvPr>
        </p:nvSpPr>
        <p:spPr/>
        <p:txBody>
          <a:bodyPr/>
          <a:lstStyle/>
          <a:p>
            <a:fld id="{001C9F81-DB2C-42C9-B6F6-C5F374D31FE4}" type="slidenum">
              <a:rPr lang="en-AU" smtClean="0"/>
              <a:t>59</a:t>
            </a:fld>
            <a:endParaRPr lang="en-AU"/>
          </a:p>
        </p:txBody>
      </p:sp>
    </p:spTree>
    <p:extLst>
      <p:ext uri="{BB962C8B-B14F-4D97-AF65-F5344CB8AC3E}">
        <p14:creationId xmlns:p14="http://schemas.microsoft.com/office/powerpoint/2010/main" val="178696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following 5 slides will explain the merged mining in detail.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merge mining is a very clever </a:t>
            </a:r>
            <a:r>
              <a:rPr lang="en-US" dirty="0" err="1"/>
              <a:t>mechansim</a:t>
            </a:r>
            <a:r>
              <a:rPr lang="en-US" dirty="0"/>
              <a:t> </a:t>
            </a:r>
            <a:r>
              <a:rPr lang="en-AU" dirty="0"/>
              <a:t>to</a:t>
            </a:r>
            <a:r>
              <a:rPr lang="en-AU" baseline="0" dirty="0"/>
              <a:t> mining two </a:t>
            </a:r>
            <a:r>
              <a:rPr lang="en-AU" baseline="0" dirty="0" err="1"/>
              <a:t>cryptocurencies</a:t>
            </a:r>
            <a:r>
              <a:rPr lang="en-AU" baseline="0" dirty="0"/>
              <a:t> at the same time</a:t>
            </a:r>
            <a:r>
              <a:rPr lang="en-US" dirty="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Without merge mining, the ordinary mining on an cryptocurrency is exclusive to a particular cryptocurrency.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Miner</a:t>
            </a:r>
            <a:r>
              <a:rPr lang="en-US" baseline="0" dirty="0"/>
              <a:t> divert </a:t>
            </a:r>
            <a:r>
              <a:rPr lang="en-US" dirty="0"/>
              <a:t>some of the mining resources to mining new blocks in a </a:t>
            </a:r>
            <a:r>
              <a:rPr lang="en-US" dirty="0" err="1"/>
              <a:t>cryptocuennty</a:t>
            </a:r>
            <a:r>
              <a:rPr lang="en-US" dirty="0"/>
              <a:t> network or on another. You can change it over time, or you could split your resources, but at any one time your hash power has to be divided from its total in this sense.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Now this is an obstacle to bootstrapping new cryptocurrencies.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So Merge mining is a way of designing the mining puzzle for an altcoin, such that every puzzle attempt in a sidechain (which is the new </a:t>
            </a:r>
            <a:r>
              <a:rPr lang="en-US" dirty="0" err="1"/>
              <a:t>cryptocurency</a:t>
            </a:r>
            <a:r>
              <a:rPr lang="en-US" dirty="0"/>
              <a:t>) is also a valid puzzle attempt in parent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Here, we use bitcoin as the parent 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Each puzzle attempt for this altcoin would be a hash over a string including the hash of a previous block. A </a:t>
            </a:r>
            <a:r>
              <a:rPr lang="en-US" dirty="0" err="1"/>
              <a:t>merkl_root</a:t>
            </a:r>
            <a:r>
              <a:rPr lang="en-US" dirty="0"/>
              <a:t> of transactions with a block, which would be different than Bitcoin transactions, and the miner  compare it to the new </a:t>
            </a:r>
            <a:r>
              <a:rPr lang="en-US" dirty="0" err="1"/>
              <a:t>cryptocureency</a:t>
            </a:r>
            <a:r>
              <a:rPr lang="en-US" dirty="0"/>
              <a:t> difficulty target, which would be different than Bitcoins as well.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scriptSig field</a:t>
            </a:r>
            <a:r>
              <a:rPr lang="en-US" baseline="0" dirty="0"/>
              <a:t> of coinbase transaction in Bitcoin </a:t>
            </a:r>
            <a:r>
              <a:rPr lang="en-US" dirty="0"/>
              <a:t>isn‘t checked at all by Bitcoin client,  so it can be</a:t>
            </a:r>
            <a:r>
              <a:rPr lang="zh-CN" altLang="en-US" dirty="0"/>
              <a:t> </a:t>
            </a:r>
            <a:r>
              <a:rPr lang="en-US" altLang="zh-CN" dirty="0"/>
              <a:t>used to store</a:t>
            </a:r>
            <a:r>
              <a:rPr lang="en-US" dirty="0"/>
              <a:t> arbitrary data and it would still be a valid Bitcoin block.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So the approach for Merge mining is to, put all of the data needed for the new cryptocurrency encoded in the scriptSig. This includes the previous block hash for the side </a:t>
            </a:r>
            <a:r>
              <a:rPr lang="en-US" dirty="0" err="1"/>
              <a:t>chainand</a:t>
            </a:r>
            <a:r>
              <a:rPr lang="en-US" dirty="0"/>
              <a:t> the </a:t>
            </a:r>
            <a:r>
              <a:rPr lang="en-US" dirty="0" err="1"/>
              <a:t>merkl_root</a:t>
            </a:r>
            <a:r>
              <a:rPr lang="en-US" dirty="0"/>
              <a:t> of transactions in a sidechain bloc.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Miner</a:t>
            </a:r>
            <a:r>
              <a:rPr lang="en-US" baseline="0" dirty="0"/>
              <a:t> assemble a block of bitcoin and sidechain, hash the sidechain block, and put the hash into the scriptSig of the bitcoin block, than start mining.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If an mining </a:t>
            </a:r>
            <a:r>
              <a:rPr lang="en-US" baseline="0" dirty="0" err="1"/>
              <a:t>attemp</a:t>
            </a:r>
            <a:r>
              <a:rPr lang="en-US" baseline="0" dirty="0"/>
              <a:t> solves the puzzle at bitcoin difficulty level, bitcoin block is completed and sent to the bitcoin network.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Hash of the </a:t>
            </a:r>
            <a:r>
              <a:rPr lang="en-US" baseline="0" dirty="0" err="1"/>
              <a:t>sidechain</a:t>
            </a:r>
            <a:r>
              <a:rPr lang="en-US" baseline="0" dirty="0"/>
              <a:t> does nothing</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If solve the puzzle at </a:t>
            </a:r>
            <a:r>
              <a:rPr lang="en-US" baseline="0" dirty="0" err="1"/>
              <a:t>sidechain</a:t>
            </a:r>
            <a:r>
              <a:rPr lang="en-US" baseline="0" dirty="0"/>
              <a:t> difficulty level, </a:t>
            </a:r>
            <a:r>
              <a:rPr lang="en-US" baseline="0" dirty="0" err="1"/>
              <a:t>sidechain</a:t>
            </a:r>
            <a:r>
              <a:rPr lang="en-US" baseline="0" dirty="0"/>
              <a:t> block is </a:t>
            </a:r>
            <a:r>
              <a:rPr lang="en-US" baseline="0" dirty="0" err="1"/>
              <a:t>ompleted</a:t>
            </a:r>
            <a:r>
              <a:rPr lang="en-US" baseline="0" dirty="0"/>
              <a:t> and sent to </a:t>
            </a:r>
            <a:r>
              <a:rPr lang="en-US" baseline="0" dirty="0" err="1"/>
              <a:t>sidechain</a:t>
            </a:r>
            <a:r>
              <a:rPr lang="en-US" baseline="0" dirty="0"/>
              <a:t> network.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Includes sidechain transactions, sidechain block header, bitcoin block header, and hash of bitcoin transactions (mess). The </a:t>
            </a:r>
            <a:r>
              <a:rPr lang="en-US" baseline="0" dirty="0" err="1"/>
              <a:t>bitcoin</a:t>
            </a:r>
            <a:r>
              <a:rPr lang="en-US" baseline="0" dirty="0"/>
              <a:t> stuff is used to verify the proof-of-work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The two hash chains are fully independent.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a:t>Sidechain’s</a:t>
            </a:r>
            <a:r>
              <a:rPr lang="en-US" dirty="0"/>
              <a:t> target will typically</a:t>
            </a:r>
            <a:r>
              <a:rPr lang="en-US" baseline="0" dirty="0"/>
              <a:t> be much less than </a:t>
            </a:r>
            <a:r>
              <a:rPr lang="en-US" baseline="0" dirty="0" err="1"/>
              <a:t>Bitcoin’s</a:t>
            </a:r>
            <a:r>
              <a:rPr lang="en-US" baseline="0" dirty="0"/>
              <a:t> target, </a:t>
            </a:r>
          </a:p>
          <a:p>
            <a:pPr marL="171450" indent="-171450">
              <a:buFont typeface="Arial"/>
              <a:buChar char="•"/>
            </a:pPr>
            <a:r>
              <a:rPr lang="en-US" baseline="0" dirty="0"/>
              <a:t>some (or even most) sidechain blocks will not be pointed to by valid Bitcoin blocks. </a:t>
            </a:r>
          </a:p>
          <a:p>
            <a:pPr marL="171450" indent="-171450">
              <a:buFont typeface="Arial"/>
              <a:buChar char="•"/>
            </a:pPr>
            <a:r>
              <a:rPr lang="en-US" baseline="0" dirty="0"/>
              <a:t>Bitcoin block chain and the sidechain block chain as two parallel chains, with occasional pointers from a Bitcoin block to an sidechain block. </a:t>
            </a:r>
          </a:p>
          <a:p>
            <a:endParaRPr lang="en-US" baseline="0" dirty="0"/>
          </a:p>
          <a:p>
            <a:pPr marL="171450" indent="-171450">
              <a:buFont typeface="Arial"/>
              <a:buChar char="•"/>
            </a:pPr>
            <a:r>
              <a:rPr lang="en-US" baseline="0" dirty="0"/>
              <a:t>In this example, 60% of Bitcoin miners mine the sidechain, and the sidechain time-between-blocks is 5 minutes. </a:t>
            </a:r>
          </a:p>
          <a:p>
            <a:pPr marL="171450" indent="-171450">
              <a:buFont typeface="Arial"/>
              <a:buChar char="•"/>
            </a:pPr>
            <a:r>
              <a:rPr lang="en-US" baseline="0" dirty="0"/>
              <a:t>This means that the sidechain difficulty is 60% * 5 / 10 = 30% of Bitcoin. </a:t>
            </a:r>
          </a:p>
          <a:p>
            <a:pPr marL="171450" indent="-171450">
              <a:buFont typeface="Arial"/>
              <a:buChar char="•"/>
            </a:pPr>
            <a:r>
              <a:rPr lang="en-US" baseline="0" dirty="0"/>
              <a:t>Thus, 40% of Bitcoin blocks do not contain hash pointers to altcoin blocks.</a:t>
            </a:r>
          </a:p>
          <a:p>
            <a:pPr marL="171450" indent="-171450">
              <a:buFont typeface="Arial"/>
              <a:buChar char="•"/>
            </a:pPr>
            <a:endParaRPr lang="en-US" baseline="0" dirty="0"/>
          </a:p>
          <a:p>
            <a:pPr marL="171450" indent="-171450">
              <a:buFont typeface="Arial"/>
              <a:buChar char="•"/>
            </a:pPr>
            <a:r>
              <a:rPr lang="en-US" baseline="0" dirty="0"/>
              <a:t>every valid altcoin block result from an attempt at mining a Bitcoin block, </a:t>
            </a:r>
          </a:p>
          <a:p>
            <a:pPr marL="171450" indent="-171450">
              <a:buFont typeface="Arial"/>
              <a:buChar char="•"/>
            </a:pPr>
            <a:r>
              <a:rPr lang="en-US" baseline="0" dirty="0"/>
              <a:t>but only 30% of them actually meet </a:t>
            </a:r>
            <a:r>
              <a:rPr lang="en-US" baseline="0" dirty="0" err="1"/>
              <a:t>Bitcoin’s</a:t>
            </a:r>
            <a:r>
              <a:rPr lang="en-US" baseline="0" dirty="0"/>
              <a:t> difficulty target. For the other 70% of </a:t>
            </a:r>
            <a:r>
              <a:rPr lang="en-US" baseline="0" dirty="0" err="1"/>
              <a:t>altcoin</a:t>
            </a:r>
            <a:r>
              <a:rPr lang="en-US" baseline="0" dirty="0"/>
              <a:t> blocks, the </a:t>
            </a:r>
            <a:r>
              <a:rPr lang="en-US" baseline="0" dirty="0" err="1"/>
              <a:t>altcoin</a:t>
            </a:r>
            <a:r>
              <a:rPr lang="en-US" baseline="0" dirty="0"/>
              <a:t> network needs to be able to verify the mining puzzle solution. The simple way to do this is to broadcast the </a:t>
            </a:r>
            <a:r>
              <a:rPr lang="en-US" baseline="0" dirty="0" err="1"/>
              <a:t>Bitcoin</a:t>
            </a:r>
            <a:r>
              <a:rPr lang="en-US" baseline="0" dirty="0"/>
              <a:t> near-block in </a:t>
            </a:r>
            <a:r>
              <a:rPr lang="en-US" baseline="0" dirty="0" err="1"/>
              <a:t>addtion</a:t>
            </a:r>
            <a:r>
              <a:rPr lang="en-US" baseline="0" dirty="0"/>
              <a:t> to the </a:t>
            </a:r>
            <a:r>
              <a:rPr lang="en-US" baseline="0" dirty="0" err="1"/>
              <a:t>altcoin</a:t>
            </a:r>
            <a:r>
              <a:rPr lang="en-US" baseline="0" dirty="0"/>
              <a:t> blocks. </a:t>
            </a:r>
          </a:p>
          <a:p>
            <a:pPr marL="171450" indent="-171450">
              <a:buFont typeface="Arial"/>
              <a:buChar char="•"/>
            </a:pPr>
            <a:r>
              <a:rPr lang="en-US" baseline="0" dirty="0"/>
              <a:t>But a cleverer way is to broadcast just the header of the Bitcoin near-block and the Merkle proof of inclusion of the Coinbase transaction in the Bitcoin Block</a:t>
            </a:r>
          </a:p>
          <a:p>
            <a:endParaRPr lang="en-US" baseline="0" dirty="0"/>
          </a:p>
          <a:p>
            <a:pPr marL="0" marR="0" indent="0" algn="l" defTabSz="713232" rtl="0" eaLnBrk="1" fontAlgn="auto" latinLnBrk="0" hangingPunct="1">
              <a:lnSpc>
                <a:spcPct val="100000"/>
              </a:lnSpc>
              <a:spcBef>
                <a:spcPts val="0"/>
              </a:spcBef>
              <a:spcAft>
                <a:spcPts val="0"/>
              </a:spcAft>
              <a:buClrTx/>
              <a:buSzTx/>
              <a:buFontTx/>
              <a:buNone/>
              <a:tabLst/>
              <a:defRPr/>
            </a:pPr>
            <a:endParaRPr lang="en-US" dirty="0"/>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a:t>
            </a:fld>
            <a:endParaRPr lang="en-AU"/>
          </a:p>
        </p:txBody>
      </p:sp>
    </p:spTree>
    <p:extLst>
      <p:ext uri="{BB962C8B-B14F-4D97-AF65-F5344CB8AC3E}">
        <p14:creationId xmlns:p14="http://schemas.microsoft.com/office/powerpoint/2010/main" val="219917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Bitcoin clients, the sidechain block looks just like any other Bitcoin block, with a hash in the coinbase transaction that can be ignored.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No special support is required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baseline="0" dirty="0"/>
              <a:t>sidechain</a:t>
            </a:r>
            <a:r>
              <a:rPr lang="en-US" sz="900" kern="1200" dirty="0">
                <a:solidFill>
                  <a:schemeClr val="tx1"/>
                </a:solidFill>
                <a:effectLst/>
                <a:latin typeface="+mn-lt"/>
                <a:ea typeface="+mn-ea"/>
                <a:cs typeface="+mn-cs"/>
              </a:rPr>
              <a:t> clients know how to interpret the block by ignoring the Bitcoin transactions and looking at the </a:t>
            </a:r>
            <a:r>
              <a:rPr lang="en-US" sz="900" baseline="0" dirty="0"/>
              <a:t>sidechain</a:t>
            </a:r>
            <a:r>
              <a:rPr lang="en-US" sz="900" kern="1200" dirty="0">
                <a:solidFill>
                  <a:schemeClr val="tx1"/>
                </a:solidFill>
                <a:effectLst/>
                <a:latin typeface="+mn-lt"/>
                <a:ea typeface="+mn-ea"/>
                <a:cs typeface="+mn-cs"/>
              </a:rPr>
              <a:t> transactions committed to by the hash in the coinbase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while this doesn’t require any changes to Bitcoin, it does require the </a:t>
            </a:r>
            <a:r>
              <a:rPr lang="en-US" sz="900" baseline="0" dirty="0"/>
              <a:t>sidechain</a:t>
            </a:r>
            <a:r>
              <a:rPr lang="en-US" sz="900" kern="1200" dirty="0">
                <a:solidFill>
                  <a:schemeClr val="tx1"/>
                </a:solidFill>
                <a:effectLst/>
                <a:latin typeface="+mn-lt"/>
                <a:ea typeface="+mn-ea"/>
                <a:cs typeface="+mn-cs"/>
              </a:rPr>
              <a:t> to specifically understand Bitcoin and accept merge‐mined blocks.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2199171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AU"/>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223978325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598103088"/>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283088"/>
            <a:ext cx="2016224"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625252"/>
            <a:ext cx="4320480" cy="4316625"/>
          </a:xfrm>
          <a:prstGeom prst="rect">
            <a:avLst/>
          </a:prstGeom>
        </p:spPr>
      </p:pic>
    </p:spTree>
    <p:extLst>
      <p:ext uri="{BB962C8B-B14F-4D97-AF65-F5344CB8AC3E}">
        <p14:creationId xmlns:p14="http://schemas.microsoft.com/office/powerpoint/2010/main" val="209079709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167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a:t>Drag picture to placeholder or click icon to add</a:t>
            </a:r>
            <a:endParaRPr lang="en-AU" dirty="0"/>
          </a:p>
        </p:txBody>
      </p:sp>
      <p:pic>
        <p:nvPicPr>
          <p:cNvPr id="10" name="Picture 9"/>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8241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60224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897396"/>
            <a:ext cx="8640958" cy="3360373"/>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937287"/>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01919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834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3431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7195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4032446"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4032448"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5420278"/>
            <a:ext cx="3682598"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84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6336702"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6336704"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5" y="5420278"/>
            <a:ext cx="5986853" cy="106122"/>
          </a:xfrm>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637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42255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6613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AU"/>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8" name="Picture 7"/>
          <p:cNvPicPr>
            <a:picLocks noChangeAspect="1"/>
          </p:cNvPicPr>
          <p:nvPr userDrawn="1"/>
        </p:nvPicPr>
        <p:blipFill>
          <a:blip r:embed="rId2"/>
          <a:stretch>
            <a:fillRect/>
          </a:stretch>
        </p:blipFill>
        <p:spPr>
          <a:xfrm>
            <a:off x="251520" y="267496"/>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8881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057411"/>
            <a:ext cx="3960440" cy="2805631"/>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6571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417342"/>
            <a:ext cx="7056784" cy="3040339"/>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62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857501"/>
            <a:ext cx="3600400" cy="2400267"/>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1017295"/>
            <a:ext cx="3600399" cy="1600178"/>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98488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057411"/>
            <a:ext cx="3600400" cy="3163606"/>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262976"/>
            <a:ext cx="3672408" cy="710406"/>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64509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600"/>
            </a:lvl2pPr>
            <a:lvl3pPr>
              <a:defRPr sz="1400"/>
            </a:lvl3pPr>
            <a:lvl4pPr>
              <a:defRPr sz="1400"/>
            </a:lvl4pPr>
            <a:lvl5pPr marL="980694" indent="-208026">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419100" y="823768"/>
            <a:ext cx="8115300" cy="370417"/>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0222204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227475088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pic>
        <p:nvPicPr>
          <p:cNvPr id="9" name="Picture 8">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359915242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a:extLst>
              <a:ext uri="{FF2B5EF4-FFF2-40B4-BE49-F238E27FC236}">
                <a16:creationId xmlns:a16="http://schemas.microsoft.com/office/drawing/2014/main" id="{E8A5B9C2-E418-4FBD-9C78-C8C88D940B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4" y="267494"/>
            <a:ext cx="1522745" cy="720000"/>
          </a:xfrm>
          <a:prstGeom prst="rect">
            <a:avLst/>
          </a:prstGeom>
        </p:spPr>
      </p:pic>
    </p:spTree>
    <p:extLst>
      <p:ext uri="{BB962C8B-B14F-4D97-AF65-F5344CB8AC3E}">
        <p14:creationId xmlns:p14="http://schemas.microsoft.com/office/powerpoint/2010/main" val="52028723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7050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p>
            <a:r>
              <a:rPr lang="en-AU"/>
              <a:t>Click to edit Master title style</a:t>
            </a:r>
          </a:p>
        </p:txBody>
      </p:sp>
      <p:sp>
        <p:nvSpPr>
          <p:cNvPr id="6" name="Footer Placeholder 5"/>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20046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870714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94003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8982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3936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68182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75366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4114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5138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166318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AU"/>
              <a:t>Click to edit Master title style</a:t>
            </a:r>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422493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AU"/>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2.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AU"/>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p:cNvPicPr>
            <a:picLocks noChangeAspect="1"/>
          </p:cNvPicPr>
          <p:nvPr userDrawn="1"/>
        </p:nvPicPr>
        <p:blipFill>
          <a:blip r:embed="rId17"/>
          <a:stretch>
            <a:fillRect/>
          </a:stretch>
        </p:blipFill>
        <p:spPr>
          <a:xfrm>
            <a:off x="8460432" y="5089748"/>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94956"/>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723100"/>
            <a:ext cx="8640958" cy="353466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796FE2B2-8DDC-4761-A30D-146F3B72AA27}"/>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10123143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46" r:id="rId20"/>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7BA40757-ADD5-4694-B94E-BDC7B2C517F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56376" y="5089748"/>
            <a:ext cx="936488" cy="442800"/>
          </a:xfrm>
          <a:prstGeom prst="rect">
            <a:avLst/>
          </a:prstGeom>
        </p:spPr>
      </p:pic>
    </p:spTree>
    <p:extLst>
      <p:ext uri="{BB962C8B-B14F-4D97-AF65-F5344CB8AC3E}">
        <p14:creationId xmlns:p14="http://schemas.microsoft.com/office/powerpoint/2010/main" val="37438924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5.xml"/><Relationship Id="rId5" Type="http://schemas.openxmlformats.org/officeDocument/2006/relationships/image" Target="../media/image26.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33.xml"/><Relationship Id="rId16" Type="http://schemas.openxmlformats.org/officeDocument/2006/relationships/image" Target="../media/image51.svg"/><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hyperlink" Target="https://resources.sei.cmu.edu/asset_files/TechnicalReport/2000_005_001_13706.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hyperlink" Target="https://resources.sei.cmu.edu/asset_files/TechnicalReport/2000_005_001_13706.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6.emf"/><Relationship Id="rId7" Type="http://schemas.openxmlformats.org/officeDocument/2006/relationships/diagramColors" Target="../diagrams/colors2.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emf"/><Relationship Id="rId7" Type="http://schemas.openxmlformats.org/officeDocument/2006/relationships/diagramColors" Target="../diagrams/colors3.xml"/><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6" name="Title 3">
            <a:extLst>
              <a:ext uri="{FF2B5EF4-FFF2-40B4-BE49-F238E27FC236}">
                <a16:creationId xmlns:a16="http://schemas.microsoft.com/office/drawing/2014/main" id="{C99371BB-9C33-4129-85DF-8AEA046330EB}"/>
              </a:ext>
            </a:extLst>
          </p:cNvPr>
          <p:cNvSpPr>
            <a:spLocks noGrp="1"/>
          </p:cNvSpPr>
          <p:nvPr>
            <p:ph type="ctrTitle"/>
          </p:nvPr>
        </p:nvSpPr>
        <p:spPr>
          <a:xfrm>
            <a:off x="251520" y="2283088"/>
            <a:ext cx="2016224" cy="1920213"/>
          </a:xfrm>
        </p:spPr>
        <p:txBody>
          <a:bodyPr>
            <a:normAutofit/>
          </a:bodyPr>
          <a:lstStyle/>
          <a:p>
            <a:r>
              <a:rPr lang="en-AU" sz="3000" dirty="0"/>
              <a:t>Blockchain Taxonomy 1/2</a:t>
            </a:r>
          </a:p>
        </p:txBody>
      </p:sp>
      <p:sp>
        <p:nvSpPr>
          <p:cNvPr id="7" name="Footer Placeholder 2">
            <a:extLst>
              <a:ext uri="{FF2B5EF4-FFF2-40B4-BE49-F238E27FC236}">
                <a16:creationId xmlns:a16="http://schemas.microsoft.com/office/drawing/2014/main" id="{2F94C511-5ACB-44DF-814A-16D678B05E07}"/>
              </a:ext>
            </a:extLst>
          </p:cNvPr>
          <p:cNvSpPr txBox="1">
            <a:spLocks/>
          </p:cNvSpPr>
          <p:nvPr/>
        </p:nvSpPr>
        <p:spPr bwMode="auto">
          <a:xfrm>
            <a:off x="251520" y="4225652"/>
            <a:ext cx="3240360" cy="1312222"/>
          </a:xfrm>
          <a:prstGeom prst="rect">
            <a:avLst/>
          </a:prstGeom>
          <a:noFill/>
          <a:ln w="9525">
            <a:noFill/>
            <a:miter lim="800000"/>
            <a:headEnd/>
            <a:tailEnd/>
          </a:ln>
        </p:spPr>
        <p:txBody>
          <a:bodyPr lIns="0" tIns="0" rIns="0" bIns="0"/>
          <a:lstStyle/>
          <a:p>
            <a:endParaRPr lang="en-AU" sz="1100" dirty="0">
              <a:solidFill>
                <a:srgbClr val="000000"/>
              </a:solidFill>
              <a:latin typeface="Calibri" pitchFamily="34" charset="0"/>
            </a:endParaRPr>
          </a:p>
          <a:p>
            <a:endParaRPr lang="en-AU" sz="1100" dirty="0">
              <a:solidFill>
                <a:srgbClr val="000000"/>
              </a:solidFill>
              <a:latin typeface="Calibri" pitchFamily="34" charset="0"/>
            </a:endParaRPr>
          </a:p>
          <a:p>
            <a:r>
              <a:rPr lang="en-AU" sz="1100" b="1" dirty="0">
                <a:solidFill>
                  <a:srgbClr val="000000"/>
                </a:solidFill>
                <a:latin typeface="Calibri" pitchFamily="34" charset="0"/>
              </a:rPr>
              <a:t>Xiwei (Sherry) Xu</a:t>
            </a:r>
          </a:p>
          <a:p>
            <a:endParaRPr lang="en-AU" sz="1100" dirty="0">
              <a:solidFill>
                <a:srgbClr val="000000"/>
              </a:solidFill>
              <a:latin typeface="Calibri" pitchFamily="34" charset="0"/>
            </a:endParaRPr>
          </a:p>
          <a:p>
            <a:r>
              <a:rPr lang="en-AU" sz="1100" dirty="0">
                <a:solidFill>
                  <a:srgbClr val="000000"/>
                </a:solidFill>
                <a:latin typeface="Calibri" pitchFamily="34" charset="0"/>
              </a:rPr>
              <a:t>| Senior Research Scientist @ AAP team, CSIRO Data61 </a:t>
            </a:r>
          </a:p>
          <a:p>
            <a:r>
              <a:rPr lang="en-AU" sz="1100" dirty="0">
                <a:solidFill>
                  <a:srgbClr val="000000"/>
                </a:solidFill>
                <a:latin typeface="Calibri" pitchFamily="34" charset="0"/>
              </a:rPr>
              <a:t>| Xiwei.Xu@data61.csiro.au</a:t>
            </a:r>
          </a:p>
          <a:p>
            <a:endParaRPr lang="de-DE" sz="1100" dirty="0">
              <a:solidFill>
                <a:srgbClr val="000000"/>
              </a:solidFill>
              <a:latin typeface="Calibri" pitchFamily="34" charset="0"/>
            </a:endParaRPr>
          </a:p>
        </p:txBody>
      </p:sp>
    </p:spTree>
    <p:extLst>
      <p:ext uri="{BB962C8B-B14F-4D97-AF65-F5344CB8AC3E}">
        <p14:creationId xmlns:p14="http://schemas.microsoft.com/office/powerpoint/2010/main" val="420773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Merged Mining 5/5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5" name="Content Placeholder 2"/>
          <p:cNvSpPr>
            <a:spLocks noGrp="1"/>
          </p:cNvSpPr>
          <p:nvPr>
            <p:ph idx="1"/>
          </p:nvPr>
        </p:nvSpPr>
        <p:spPr>
          <a:xfrm>
            <a:off x="369726" y="1681082"/>
            <a:ext cx="8461375" cy="4200754"/>
          </a:xfrm>
        </p:spPr>
        <p:txBody>
          <a:bodyPr>
            <a:normAutofit/>
          </a:bodyPr>
          <a:lstStyle/>
          <a:p>
            <a:r>
              <a:rPr lang="en-AU" dirty="0" err="1"/>
              <a:t>Namecoin</a:t>
            </a:r>
            <a:r>
              <a:rPr lang="en-AU" dirty="0"/>
              <a:t> is the first blockchain uses merged mining with </a:t>
            </a:r>
            <a:r>
              <a:rPr lang="en-AU" dirty="0" err="1"/>
              <a:t>Bitcoin</a:t>
            </a:r>
            <a:endParaRPr lang="en-AU" dirty="0"/>
          </a:p>
          <a:p>
            <a:endParaRPr lang="en-AU" dirty="0"/>
          </a:p>
          <a:p>
            <a:r>
              <a:rPr lang="en-AU" dirty="0"/>
              <a:t>A small miner (or mining pool) on a large network can demolish a merged mining blockchain</a:t>
            </a:r>
          </a:p>
          <a:p>
            <a:pPr lvl="1"/>
            <a:r>
              <a:rPr lang="en-US" dirty="0"/>
              <a:t>Jan 2012: </a:t>
            </a:r>
            <a:r>
              <a:rPr lang="en-US" dirty="0" err="1"/>
              <a:t>CoiledCoin</a:t>
            </a:r>
            <a:r>
              <a:rPr lang="en-US" dirty="0"/>
              <a:t> </a:t>
            </a:r>
            <a:r>
              <a:rPr lang="mr-IN" dirty="0"/>
              <a:t>–</a:t>
            </a:r>
            <a:r>
              <a:rPr lang="en-AU" dirty="0"/>
              <a:t> </a:t>
            </a:r>
            <a:r>
              <a:rPr lang="en-AU" dirty="0" err="1"/>
              <a:t>Eligius</a:t>
            </a:r>
            <a:r>
              <a:rPr lang="en-AU" dirty="0"/>
              <a:t> pool</a:t>
            </a:r>
          </a:p>
          <a:p>
            <a:pPr lvl="1"/>
            <a:r>
              <a:rPr lang="en-AU" dirty="0"/>
              <a:t>Jul 2013: </a:t>
            </a:r>
            <a:r>
              <a:rPr lang="en-AU" dirty="0" err="1"/>
              <a:t>TerraCoin</a:t>
            </a:r>
            <a:r>
              <a:rPr lang="en-AU" dirty="0"/>
              <a:t> </a:t>
            </a:r>
            <a:r>
              <a:rPr lang="mr-IN" dirty="0"/>
              <a:t>–</a:t>
            </a:r>
            <a:r>
              <a:rPr lang="en-AU" dirty="0"/>
              <a:t> unknown</a:t>
            </a:r>
          </a:p>
          <a:p>
            <a:pPr lvl="1"/>
            <a:r>
              <a:rPr lang="en-AU" dirty="0"/>
              <a:t>Nov 2013: </a:t>
            </a:r>
            <a:r>
              <a:rPr lang="en-AU" dirty="0" err="1"/>
              <a:t>WorldCoin</a:t>
            </a:r>
            <a:r>
              <a:rPr lang="en-AU" dirty="0"/>
              <a:t> </a:t>
            </a:r>
            <a:r>
              <a:rPr lang="mr-IN" dirty="0"/>
              <a:t>–</a:t>
            </a:r>
            <a:r>
              <a:rPr lang="en-AU" dirty="0"/>
              <a:t> unknown </a:t>
            </a:r>
          </a:p>
          <a:p>
            <a:pPr marL="0" indent="0">
              <a:buNone/>
            </a:pPr>
            <a:endParaRPr lang="en-AU" dirty="0"/>
          </a:p>
          <a:p>
            <a:r>
              <a:rPr lang="en-AU" dirty="0"/>
              <a:t>Many mining pools merge-mine several </a:t>
            </a:r>
            <a:r>
              <a:rPr lang="en-AU" dirty="0" err="1"/>
              <a:t>sidechains</a:t>
            </a:r>
            <a:endParaRPr lang="en-AU" dirty="0"/>
          </a:p>
          <a:p>
            <a:pPr lvl="1"/>
            <a:r>
              <a:rPr lang="en-US" dirty="0" err="1"/>
              <a:t>Ghash.IO</a:t>
            </a:r>
            <a:r>
              <a:rPr lang="en-US" dirty="0"/>
              <a:t>: </a:t>
            </a:r>
            <a:r>
              <a:rPr lang="en-US" dirty="0" err="1"/>
              <a:t>Bitcoin</a:t>
            </a:r>
            <a:r>
              <a:rPr lang="en-US" dirty="0"/>
              <a:t>, </a:t>
            </a:r>
            <a:r>
              <a:rPr lang="en-US" dirty="0" err="1"/>
              <a:t>Namecoin</a:t>
            </a:r>
            <a:r>
              <a:rPr lang="en-US" dirty="0"/>
              <a:t>, </a:t>
            </a:r>
            <a:r>
              <a:rPr lang="en-US" dirty="0" err="1"/>
              <a:t>IXCoin</a:t>
            </a:r>
            <a:r>
              <a:rPr lang="en-US" dirty="0"/>
              <a:t>, </a:t>
            </a:r>
            <a:r>
              <a:rPr lang="en-US" dirty="0" err="1"/>
              <a:t>Devcoin</a:t>
            </a:r>
            <a:endParaRPr lang="en-US" dirty="0"/>
          </a:p>
        </p:txBody>
      </p:sp>
      <p:pic>
        <p:nvPicPr>
          <p:cNvPr id="6" name="Picture 5" descr="1280px-Namecoin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505" y="932256"/>
            <a:ext cx="2673956" cy="507634"/>
          </a:xfrm>
          <a:prstGeom prst="rect">
            <a:avLst/>
          </a:prstGeom>
        </p:spPr>
      </p:pic>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8" name="Slide Number Placeholder 7"/>
          <p:cNvSpPr>
            <a:spLocks noGrp="1"/>
          </p:cNvSpPr>
          <p:nvPr>
            <p:ph type="sldNum" sz="quarter" idx="12"/>
          </p:nvPr>
        </p:nvSpPr>
        <p:spPr/>
        <p:txBody>
          <a:bodyPr/>
          <a:lstStyle/>
          <a:p>
            <a:fld id="{FFF7CBAA-22EA-41CE-9725-C57ED0CEBC27}" type="slidenum">
              <a:rPr lang="en-AU" smtClean="0"/>
              <a:pPr/>
              <a:t>10</a:t>
            </a:fld>
            <a:r>
              <a:rPr lang="en-AU"/>
              <a:t>  |</a:t>
            </a:r>
            <a:endParaRPr lang="en-AU" dirty="0"/>
          </a:p>
        </p:txBody>
      </p:sp>
    </p:spTree>
    <p:extLst>
      <p:ext uri="{BB962C8B-B14F-4D97-AF65-F5344CB8AC3E}">
        <p14:creationId xmlns:p14="http://schemas.microsoft.com/office/powerpoint/2010/main" val="3071230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1-11 at 11.20.03.png"/>
          <p:cNvPicPr>
            <a:picLocks noChangeAspect="1"/>
          </p:cNvPicPr>
          <p:nvPr/>
        </p:nvPicPr>
        <p:blipFill rotWithShape="1">
          <a:blip r:embed="rId3">
            <a:extLst>
              <a:ext uri="{28A0092B-C50C-407E-A947-70E740481C1C}">
                <a14:useLocalDpi xmlns:a14="http://schemas.microsoft.com/office/drawing/2010/main" val="0"/>
              </a:ext>
            </a:extLst>
          </a:blip>
          <a:srcRect r="9138"/>
          <a:stretch/>
        </p:blipFill>
        <p:spPr>
          <a:xfrm>
            <a:off x="4404815" y="1300890"/>
            <a:ext cx="4506548" cy="3755259"/>
          </a:xfrm>
          <a:prstGeom prst="rect">
            <a:avLst/>
          </a:prstGeom>
        </p:spPr>
      </p:pic>
      <p:sp>
        <p:nvSpPr>
          <p:cNvPr id="2" name="Title 1"/>
          <p:cNvSpPr>
            <a:spLocks noGrp="1"/>
          </p:cNvSpPr>
          <p:nvPr>
            <p:ph type="title"/>
          </p:nvPr>
        </p:nvSpPr>
        <p:spPr/>
        <p:txBody>
          <a:bodyPr/>
          <a:lstStyle/>
          <a:p>
            <a:r>
              <a:rPr lang="en-US" dirty="0"/>
              <a:t>Hooking into Public Blockchain at </a:t>
            </a:r>
            <a:r>
              <a:rPr lang="en-US" dirty="0" err="1"/>
              <a:t>Tx</a:t>
            </a:r>
            <a:r>
              <a:rPr lang="en-US" dirty="0"/>
              <a:t> Level</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5" name="Content Placeholder 2"/>
          <p:cNvSpPr>
            <a:spLocks noGrp="1"/>
          </p:cNvSpPr>
          <p:nvPr>
            <p:ph idx="1"/>
          </p:nvPr>
        </p:nvSpPr>
        <p:spPr>
          <a:xfrm>
            <a:off x="419100" y="1609929"/>
            <a:ext cx="4146058" cy="3695843"/>
          </a:xfrm>
        </p:spPr>
        <p:txBody>
          <a:bodyPr/>
          <a:lstStyle/>
          <a:p>
            <a:r>
              <a:rPr lang="en-US" dirty="0">
                <a:sym typeface="Wingdings"/>
              </a:rPr>
              <a:t>On the </a:t>
            </a:r>
            <a:r>
              <a:rPr lang="en-US" dirty="0" err="1">
                <a:sym typeface="Wingdings"/>
              </a:rPr>
              <a:t>Tx</a:t>
            </a:r>
            <a:r>
              <a:rPr lang="en-US" dirty="0">
                <a:sym typeface="Wingdings"/>
              </a:rPr>
              <a:t> level:</a:t>
            </a:r>
          </a:p>
          <a:p>
            <a:pPr lvl="1"/>
            <a:r>
              <a:rPr lang="en-US" dirty="0" err="1">
                <a:sym typeface="Wingdings"/>
              </a:rPr>
              <a:t>Sidechain</a:t>
            </a:r>
            <a:r>
              <a:rPr lang="en-US" dirty="0">
                <a:sym typeface="Wingdings"/>
              </a:rPr>
              <a:t> </a:t>
            </a:r>
            <a:r>
              <a:rPr lang="en-US" dirty="0" err="1">
                <a:sym typeface="Wingdings"/>
              </a:rPr>
              <a:t>Tx</a:t>
            </a:r>
            <a:r>
              <a:rPr lang="en-US" dirty="0">
                <a:sym typeface="Wingdings"/>
              </a:rPr>
              <a:t> is embedded in transaction of parent blockchain (e.g., via </a:t>
            </a:r>
            <a:r>
              <a:rPr lang="en-US" i="1" dirty="0">
                <a:sym typeface="Wingdings"/>
              </a:rPr>
              <a:t>OP_RETURN</a:t>
            </a:r>
            <a:r>
              <a:rPr lang="en-US" dirty="0">
                <a:sym typeface="Wingdings"/>
              </a:rPr>
              <a:t>)</a:t>
            </a:r>
          </a:p>
          <a:p>
            <a:endParaRPr lang="en-US" dirty="0">
              <a:sym typeface="Wingdings"/>
            </a:endParaRPr>
          </a:p>
          <a:p>
            <a:r>
              <a:rPr lang="en-US" dirty="0"/>
              <a:t>On the block level:</a:t>
            </a:r>
          </a:p>
          <a:p>
            <a:pPr lvl="1"/>
            <a:r>
              <a:rPr lang="en-US" dirty="0"/>
              <a:t>Write root of </a:t>
            </a:r>
            <a:r>
              <a:rPr lang="en-US" dirty="0" err="1"/>
              <a:t>Merkle</a:t>
            </a:r>
            <a:r>
              <a:rPr lang="en-US" dirty="0"/>
              <a:t> tree into public blockchain</a:t>
            </a:r>
          </a:p>
          <a:p>
            <a:pPr lvl="1"/>
            <a:r>
              <a:rPr lang="en-US" dirty="0" err="1"/>
              <a:t>Bitcoin</a:t>
            </a:r>
            <a:r>
              <a:rPr lang="en-US" dirty="0"/>
              <a:t>: e.g., via </a:t>
            </a:r>
            <a:r>
              <a:rPr lang="en-US" i="1" dirty="0">
                <a:sym typeface="Wingdings"/>
              </a:rPr>
              <a:t>OP_RETURN</a:t>
            </a:r>
            <a:endParaRPr lang="en-US" dirty="0"/>
          </a:p>
          <a:p>
            <a:pPr lvl="1"/>
            <a:r>
              <a:rPr lang="en-US" dirty="0" err="1"/>
              <a:t>Ethereum</a:t>
            </a:r>
            <a:r>
              <a:rPr lang="en-US" dirty="0"/>
              <a:t>: e.g., into an array in a smart contract</a:t>
            </a:r>
          </a:p>
          <a:p>
            <a:endParaRPr lang="en-US" dirty="0"/>
          </a:p>
          <a:p>
            <a:endParaRPr lang="en-US" dirty="0"/>
          </a:p>
        </p:txBody>
      </p:sp>
      <p:pic>
        <p:nvPicPr>
          <p:cNvPr id="8" name="Picture 7" descr="FACTOM_bitbetnew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643" y="4682465"/>
            <a:ext cx="1710565" cy="399244"/>
          </a:xfrm>
          <a:prstGeom prst="rect">
            <a:avLst/>
          </a:prstGeom>
        </p:spPr>
      </p:pic>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9" name="Slide Number Placeholder 8"/>
          <p:cNvSpPr>
            <a:spLocks noGrp="1"/>
          </p:cNvSpPr>
          <p:nvPr>
            <p:ph type="sldNum" sz="quarter" idx="12"/>
          </p:nvPr>
        </p:nvSpPr>
        <p:spPr/>
        <p:txBody>
          <a:bodyPr/>
          <a:lstStyle/>
          <a:p>
            <a:fld id="{FFF7CBAA-22EA-41CE-9725-C57ED0CEBC27}" type="slidenum">
              <a:rPr lang="en-AU" smtClean="0"/>
              <a:pPr/>
              <a:t>11</a:t>
            </a:fld>
            <a:r>
              <a:rPr lang="en-AU"/>
              <a:t>  |</a:t>
            </a:r>
            <a:endParaRPr lang="en-AU" dirty="0"/>
          </a:p>
        </p:txBody>
      </p:sp>
    </p:spTree>
    <p:extLst>
      <p:ext uri="{BB962C8B-B14F-4D97-AF65-F5344CB8AC3E}">
        <p14:creationId xmlns:p14="http://schemas.microsoft.com/office/powerpoint/2010/main" val="3138691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8E73967-75F7-44A4-8AFE-222C39AC23B2}"/>
              </a:ext>
            </a:extLst>
          </p:cNvPr>
          <p:cNvPicPr>
            <a:picLocks noChangeAspect="1"/>
          </p:cNvPicPr>
          <p:nvPr/>
        </p:nvPicPr>
        <p:blipFill>
          <a:blip r:embed="rId3"/>
          <a:stretch>
            <a:fillRect/>
          </a:stretch>
        </p:blipFill>
        <p:spPr>
          <a:xfrm>
            <a:off x="648000" y="1356682"/>
            <a:ext cx="5277150" cy="3661058"/>
          </a:xfrm>
          <a:prstGeom prst="rect">
            <a:avLst/>
          </a:prstGeom>
        </p:spPr>
      </p:pic>
      <p:sp>
        <p:nvSpPr>
          <p:cNvPr id="7" name="Titel 6">
            <a:extLst>
              <a:ext uri="{FF2B5EF4-FFF2-40B4-BE49-F238E27FC236}">
                <a16:creationId xmlns:a16="http://schemas.microsoft.com/office/drawing/2014/main" id="{196B8039-D9EB-418A-A82E-2AB3D2DE6FE7}"/>
              </a:ext>
            </a:extLst>
          </p:cNvPr>
          <p:cNvSpPr>
            <a:spLocks noGrp="1"/>
          </p:cNvSpPr>
          <p:nvPr>
            <p:ph type="title"/>
          </p:nvPr>
        </p:nvSpPr>
        <p:spPr/>
        <p:txBody>
          <a:bodyPr/>
          <a:lstStyle/>
          <a:p>
            <a:r>
              <a:rPr lang="en-US" dirty="0"/>
              <a:t>Anchoring for multi-tenant system</a:t>
            </a:r>
          </a:p>
        </p:txBody>
      </p:sp>
      <p:sp>
        <p:nvSpPr>
          <p:cNvPr id="8" name="Inhaltsplatzhalter 7">
            <a:extLst>
              <a:ext uri="{FF2B5EF4-FFF2-40B4-BE49-F238E27FC236}">
                <a16:creationId xmlns:a16="http://schemas.microsoft.com/office/drawing/2014/main" id="{69B1CA8F-510C-4A82-A01B-5D980EA7C405}"/>
              </a:ext>
            </a:extLst>
          </p:cNvPr>
          <p:cNvSpPr>
            <a:spLocks noGrp="1"/>
          </p:cNvSpPr>
          <p:nvPr>
            <p:ph idx="1"/>
          </p:nvPr>
        </p:nvSpPr>
        <p:spPr>
          <a:xfrm>
            <a:off x="648000" y="5060255"/>
            <a:ext cx="7920000" cy="317525"/>
          </a:xfrm>
        </p:spPr>
        <p:txBody>
          <a:bodyPr numCol="1">
            <a:normAutofit fontScale="47500" lnSpcReduction="20000"/>
          </a:bodyPr>
          <a:lstStyle/>
          <a:p>
            <a:pPr marL="0" indent="0">
              <a:buNone/>
            </a:pPr>
            <a:r>
              <a:rPr lang="en-US" dirty="0"/>
              <a:t>Source: Ingo Weber, Qinghua Lu, An Binh Tran, Amit Deshmukh, Marek Gorski, and Markus </a:t>
            </a:r>
            <a:r>
              <a:rPr lang="en-US" dirty="0" err="1"/>
              <a:t>Strazds</a:t>
            </a:r>
            <a:r>
              <a:rPr lang="en-US" dirty="0"/>
              <a:t>. A platform architecture for multi-tenant blockchain-based systems. In ICSA'19: IEEE International Conference on Software Architecture, Hamburg, Germany, April 2019.</a:t>
            </a:r>
          </a:p>
        </p:txBody>
      </p:sp>
      <p:sp>
        <p:nvSpPr>
          <p:cNvPr id="10" name="Content Placeholder 2">
            <a:extLst>
              <a:ext uri="{FF2B5EF4-FFF2-40B4-BE49-F238E27FC236}">
                <a16:creationId xmlns:a16="http://schemas.microsoft.com/office/drawing/2014/main" id="{057A230A-CA29-4D38-A592-66CFC9BB2D2A}"/>
              </a:ext>
            </a:extLst>
          </p:cNvPr>
          <p:cNvSpPr txBox="1">
            <a:spLocks/>
          </p:cNvSpPr>
          <p:nvPr/>
        </p:nvSpPr>
        <p:spPr>
          <a:xfrm>
            <a:off x="6156085" y="1728383"/>
            <a:ext cx="2592379" cy="32893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ym typeface="Wingdings"/>
              </a:rPr>
              <a:t>Have a number of permissioned chains</a:t>
            </a:r>
          </a:p>
          <a:p>
            <a:pPr lvl="1"/>
            <a:r>
              <a:rPr lang="en-US" dirty="0">
                <a:sym typeface="Wingdings"/>
              </a:rPr>
              <a:t>E.g., one per tenant</a:t>
            </a:r>
          </a:p>
          <a:p>
            <a:r>
              <a:rPr lang="en-US" dirty="0">
                <a:sym typeface="Wingdings"/>
              </a:rPr>
              <a:t>Combine the roots of the Merkle trees into one higher-level Merkle tree</a:t>
            </a:r>
          </a:p>
          <a:p>
            <a:r>
              <a:rPr lang="en-US" dirty="0">
                <a:sym typeface="Wingdings"/>
              </a:rPr>
              <a:t>Anchor its root into public chain</a:t>
            </a:r>
            <a:endParaRPr lang="en-US" dirty="0"/>
          </a:p>
        </p:txBody>
      </p:sp>
      <p:sp>
        <p:nvSpPr>
          <p:cNvPr id="12" name="Slide Number Placeholder 6"/>
          <p:cNvSpPr txBox="1">
            <a:spLocks/>
          </p:cNvSpPr>
          <p:nvPr/>
        </p:nvSpPr>
        <p:spPr>
          <a:xfrm>
            <a:off x="419100" y="5368846"/>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12</a:t>
            </a:fld>
            <a:r>
              <a:rPr lang="en-AU" sz="900" dirty="0">
                <a:solidFill>
                  <a:srgbClr val="FFFFFF"/>
                </a:solidFill>
              </a:rPr>
              <a:t>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12</a:t>
            </a:fld>
            <a:r>
              <a:rPr lang="en-AU"/>
              <a:t>  |</a:t>
            </a:r>
            <a:endParaRPr lang="en-AU" dirty="0"/>
          </a:p>
        </p:txBody>
      </p:sp>
    </p:spTree>
    <p:extLst>
      <p:ext uri="{BB962C8B-B14F-4D97-AF65-F5344CB8AC3E}">
        <p14:creationId xmlns:p14="http://schemas.microsoft.com/office/powerpoint/2010/main" val="125759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In the example on the previous slide, we had one permissioned chain per tenant</a:t>
            </a:r>
          </a:p>
          <a:p>
            <a:r>
              <a:rPr lang="en-US" dirty="0"/>
              <a:t>Think for 1 minute about alternative purposes for which to create permissioned anchored chains</a:t>
            </a:r>
          </a:p>
          <a:p>
            <a:endParaRPr lang="en-US" dirty="0"/>
          </a:p>
          <a:p>
            <a:endParaRPr lang="en-US" dirty="0"/>
          </a:p>
          <a:p>
            <a:endParaRPr lang="en-US" dirty="0"/>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9342" y="158674"/>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2585" y="117038"/>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09127" y="325201"/>
            <a:ext cx="351628" cy="351628"/>
          </a:xfrm>
          <a:prstGeom prst="rect">
            <a:avLst/>
          </a:prstGeom>
        </p:spPr>
      </p:pic>
      <p:sp>
        <p:nvSpPr>
          <p:cNvPr id="10" name="Rectangle 9"/>
          <p:cNvSpPr/>
          <p:nvPr/>
        </p:nvSpPr>
        <p:spPr>
          <a:xfrm>
            <a:off x="467544" y="4297660"/>
            <a:ext cx="7629307"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Detailed design will be discussed in the First Guest lecture  </a:t>
            </a:r>
          </a:p>
        </p:txBody>
      </p:sp>
      <p:sp>
        <p:nvSpPr>
          <p:cNvPr id="12" name="Slide Number Placeholder 6"/>
          <p:cNvSpPr txBox="1">
            <a:spLocks/>
          </p:cNvSpPr>
          <p:nvPr/>
        </p:nvSpPr>
        <p:spPr>
          <a:xfrm>
            <a:off x="419100" y="5385128"/>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13</a:t>
            </a:fld>
            <a:r>
              <a:rPr lang="en-AU" sz="900" dirty="0">
                <a:solidFill>
                  <a:srgbClr val="FFFFFF"/>
                </a:solidFill>
              </a:rPr>
              <a:t>  |</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13</a:t>
            </a:fld>
            <a:r>
              <a:rPr lang="en-AU"/>
              <a:t>  |</a:t>
            </a:r>
            <a:endParaRPr lang="en-AU" dirty="0"/>
          </a:p>
        </p:txBody>
      </p:sp>
    </p:spTree>
    <p:extLst>
      <p:ext uri="{BB962C8B-B14F-4D97-AF65-F5344CB8AC3E}">
        <p14:creationId xmlns:p14="http://schemas.microsoft.com/office/powerpoint/2010/main" val="208248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Sidechain 1/5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7" name="Content Placeholder 2"/>
          <p:cNvSpPr>
            <a:spLocks noGrp="1"/>
          </p:cNvSpPr>
          <p:nvPr>
            <p:ph idx="1"/>
          </p:nvPr>
        </p:nvSpPr>
        <p:spPr>
          <a:xfrm>
            <a:off x="358779" y="1489348"/>
            <a:ext cx="8461375" cy="3810712"/>
          </a:xfrm>
        </p:spPr>
        <p:txBody>
          <a:bodyPr/>
          <a:lstStyle/>
          <a:p>
            <a:r>
              <a:rPr lang="en-US" dirty="0"/>
              <a:t>Unilateral peg</a:t>
            </a:r>
          </a:p>
          <a:p>
            <a:endParaRPr lang="en-US" dirty="0"/>
          </a:p>
          <a:p>
            <a:pPr marL="0" indent="0">
              <a:buNone/>
            </a:pPr>
            <a:endParaRPr lang="en-US" dirty="0"/>
          </a:p>
          <a:p>
            <a:endParaRPr lang="en-US" dirty="0"/>
          </a:p>
          <a:p>
            <a:r>
              <a:rPr lang="en-US" dirty="0"/>
              <a:t>Bilateral peg</a:t>
            </a:r>
          </a:p>
          <a:p>
            <a:endParaRPr lang="en-US" dirty="0"/>
          </a:p>
        </p:txBody>
      </p:sp>
      <p:sp>
        <p:nvSpPr>
          <p:cNvPr id="8" name="Rectangle 7"/>
          <p:cNvSpPr/>
          <p:nvPr/>
        </p:nvSpPr>
        <p:spPr>
          <a:xfrm>
            <a:off x="755576" y="2107936"/>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deleted forever</a:t>
            </a:r>
          </a:p>
        </p:txBody>
      </p:sp>
      <p:sp>
        <p:nvSpPr>
          <p:cNvPr id="9" name="Rectangle 8"/>
          <p:cNvSpPr/>
          <p:nvPr/>
        </p:nvSpPr>
        <p:spPr>
          <a:xfrm>
            <a:off x="2051720" y="2507980"/>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Main chain</a:t>
            </a:r>
            <a:endParaRPr lang="en-US" sz="1200" b="1" baseline="-25000" dirty="0"/>
          </a:p>
        </p:txBody>
      </p:sp>
      <p:sp>
        <p:nvSpPr>
          <p:cNvPr id="10" name="Rectangle 9"/>
          <p:cNvSpPr/>
          <p:nvPr/>
        </p:nvSpPr>
        <p:spPr>
          <a:xfrm>
            <a:off x="5004048" y="2107936"/>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created</a:t>
            </a:r>
          </a:p>
        </p:txBody>
      </p:sp>
      <p:sp>
        <p:nvSpPr>
          <p:cNvPr id="11" name="Rectangle 10"/>
          <p:cNvSpPr/>
          <p:nvPr/>
        </p:nvSpPr>
        <p:spPr>
          <a:xfrm>
            <a:off x="6300192" y="2507980"/>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Sidechain</a:t>
            </a:r>
            <a:endParaRPr lang="en-US" sz="1200" b="1" baseline="-25000" dirty="0"/>
          </a:p>
        </p:txBody>
      </p:sp>
      <p:cxnSp>
        <p:nvCxnSpPr>
          <p:cNvPr id="12" name="Straight Arrow Connector 11"/>
          <p:cNvCxnSpPr/>
          <p:nvPr/>
        </p:nvCxnSpPr>
        <p:spPr>
          <a:xfrm>
            <a:off x="3131840" y="2267953"/>
            <a:ext cx="1728192"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059832" y="2427971"/>
            <a:ext cx="1728192"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923928" y="2347962"/>
            <a:ext cx="144016" cy="240027"/>
          </a:xfrm>
          <a:prstGeom prst="line">
            <a:avLst/>
          </a:prstGeom>
          <a:ln w="19050" cmpd="sng"/>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55576" y="3561579"/>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held in escrow</a:t>
            </a:r>
          </a:p>
        </p:txBody>
      </p:sp>
      <p:sp>
        <p:nvSpPr>
          <p:cNvPr id="16" name="Rectangle 15"/>
          <p:cNvSpPr/>
          <p:nvPr/>
        </p:nvSpPr>
        <p:spPr>
          <a:xfrm>
            <a:off x="2051720" y="3961623"/>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Main chain</a:t>
            </a:r>
            <a:endParaRPr lang="en-US" sz="1200" b="1" baseline="-25000" dirty="0"/>
          </a:p>
        </p:txBody>
      </p:sp>
      <p:sp>
        <p:nvSpPr>
          <p:cNvPr id="17" name="Rectangle 16"/>
          <p:cNvSpPr/>
          <p:nvPr/>
        </p:nvSpPr>
        <p:spPr>
          <a:xfrm>
            <a:off x="5004048" y="3561579"/>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created</a:t>
            </a:r>
          </a:p>
        </p:txBody>
      </p:sp>
      <p:sp>
        <p:nvSpPr>
          <p:cNvPr id="18" name="Rectangle 17"/>
          <p:cNvSpPr/>
          <p:nvPr/>
        </p:nvSpPr>
        <p:spPr>
          <a:xfrm>
            <a:off x="6300192" y="3961623"/>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Sidechain</a:t>
            </a:r>
            <a:endParaRPr lang="en-US" sz="1200" b="1" baseline="-25000" dirty="0"/>
          </a:p>
        </p:txBody>
      </p:sp>
      <p:cxnSp>
        <p:nvCxnSpPr>
          <p:cNvPr id="19" name="Straight Arrow Connector 18"/>
          <p:cNvCxnSpPr/>
          <p:nvPr/>
        </p:nvCxnSpPr>
        <p:spPr>
          <a:xfrm>
            <a:off x="3131840" y="3801605"/>
            <a:ext cx="1728192"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55576" y="4521685"/>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released</a:t>
            </a:r>
          </a:p>
        </p:txBody>
      </p:sp>
      <p:sp>
        <p:nvSpPr>
          <p:cNvPr id="21" name="Rectangle 20"/>
          <p:cNvSpPr/>
          <p:nvPr/>
        </p:nvSpPr>
        <p:spPr>
          <a:xfrm>
            <a:off x="2051720" y="4921729"/>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Main chain</a:t>
            </a:r>
            <a:endParaRPr lang="en-US" sz="1200" b="1" baseline="-25000" dirty="0"/>
          </a:p>
        </p:txBody>
      </p:sp>
      <p:sp>
        <p:nvSpPr>
          <p:cNvPr id="22" name="Rectangle 21"/>
          <p:cNvSpPr/>
          <p:nvPr/>
        </p:nvSpPr>
        <p:spPr>
          <a:xfrm>
            <a:off x="5004048" y="4521685"/>
            <a:ext cx="2160240" cy="480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1 Token      destroyed</a:t>
            </a:r>
          </a:p>
        </p:txBody>
      </p:sp>
      <p:sp>
        <p:nvSpPr>
          <p:cNvPr id="23" name="Rectangle 22"/>
          <p:cNvSpPr/>
          <p:nvPr/>
        </p:nvSpPr>
        <p:spPr>
          <a:xfrm>
            <a:off x="6300192" y="4921729"/>
            <a:ext cx="1008112" cy="24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Sidechain</a:t>
            </a:r>
            <a:endParaRPr lang="en-US" sz="1200" b="1" baseline="-25000" dirty="0"/>
          </a:p>
        </p:txBody>
      </p:sp>
      <p:cxnSp>
        <p:nvCxnSpPr>
          <p:cNvPr id="24" name="Straight Arrow Connector 23"/>
          <p:cNvCxnSpPr/>
          <p:nvPr/>
        </p:nvCxnSpPr>
        <p:spPr>
          <a:xfrm flipH="1">
            <a:off x="3131840" y="4761712"/>
            <a:ext cx="1728192"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14</a:t>
            </a:fld>
            <a:r>
              <a:rPr lang="en-AU"/>
              <a:t>  |</a:t>
            </a:r>
            <a:endParaRPr lang="en-AU" dirty="0"/>
          </a:p>
        </p:txBody>
      </p:sp>
    </p:spTree>
    <p:extLst>
      <p:ext uri="{BB962C8B-B14F-4D97-AF65-F5344CB8AC3E}">
        <p14:creationId xmlns:p14="http://schemas.microsoft.com/office/powerpoint/2010/main" val="35011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358779" y="1391946"/>
            <a:ext cx="8461375" cy="3810712"/>
          </a:xfrm>
        </p:spPr>
        <p:txBody>
          <a:bodyPr/>
          <a:lstStyle/>
          <a:p>
            <a:r>
              <a:rPr lang="en-US" dirty="0"/>
              <a:t>Proof-of-Burn</a:t>
            </a:r>
          </a:p>
          <a:p>
            <a:endParaRPr lang="en-US" dirty="0"/>
          </a:p>
          <a:p>
            <a:pPr marL="0" indent="0">
              <a:buNone/>
            </a:pPr>
            <a:endParaRPr lang="en-US" dirty="0"/>
          </a:p>
          <a:p>
            <a:pPr marL="0" indent="0">
              <a:buNone/>
            </a:pPr>
            <a:endParaRPr lang="en-US" dirty="0"/>
          </a:p>
          <a:p>
            <a:r>
              <a:rPr lang="en-US" dirty="0"/>
              <a:t>Snapshot</a:t>
            </a:r>
          </a:p>
          <a:p>
            <a:endParaRPr lang="en-US" dirty="0"/>
          </a:p>
        </p:txBody>
      </p:sp>
      <p:sp>
        <p:nvSpPr>
          <p:cNvPr id="2" name="Title 1"/>
          <p:cNvSpPr>
            <a:spLocks noGrp="1"/>
          </p:cNvSpPr>
          <p:nvPr>
            <p:ph type="title"/>
          </p:nvPr>
        </p:nvSpPr>
        <p:spPr/>
        <p:txBody>
          <a:bodyPr/>
          <a:lstStyle/>
          <a:p>
            <a:r>
              <a:rPr lang="en-US" dirty="0"/>
              <a:t>Sidechain 2/5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6" name="Rectangle 5"/>
          <p:cNvSpPr/>
          <p:nvPr/>
        </p:nvSpPr>
        <p:spPr>
          <a:xfrm>
            <a:off x="868073" y="2232324"/>
            <a:ext cx="1773412"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Signed by sk</a:t>
            </a:r>
            <a:r>
              <a:rPr lang="en-US" sz="1200" b="1" baseline="-25000" dirty="0"/>
              <a:t>A</a:t>
            </a:r>
          </a:p>
        </p:txBody>
      </p:sp>
      <p:sp>
        <p:nvSpPr>
          <p:cNvPr id="7" name="Rectangle 6"/>
          <p:cNvSpPr/>
          <p:nvPr/>
        </p:nvSpPr>
        <p:spPr>
          <a:xfrm>
            <a:off x="868073" y="2552360"/>
            <a:ext cx="1773412" cy="3385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BurnCoin      value: v</a:t>
            </a:r>
          </a:p>
        </p:txBody>
      </p:sp>
      <p:cxnSp>
        <p:nvCxnSpPr>
          <p:cNvPr id="8" name="Straight Arrow Connector 7"/>
          <p:cNvCxnSpPr/>
          <p:nvPr/>
        </p:nvCxnSpPr>
        <p:spPr>
          <a:xfrm flipH="1" flipV="1">
            <a:off x="2524257" y="2552360"/>
            <a:ext cx="1461589" cy="191"/>
          </a:xfrm>
          <a:prstGeom prst="straightConnector1">
            <a:avLst/>
          </a:prstGeom>
          <a:ln w="19050" cmpd="sng">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94045" y="2232324"/>
            <a:ext cx="1512168" cy="3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Signed by sk</a:t>
            </a:r>
            <a:r>
              <a:rPr lang="en-US" sz="1200" b="1" baseline="-25000" dirty="0"/>
              <a:t>A</a:t>
            </a:r>
          </a:p>
        </p:txBody>
      </p:sp>
      <p:sp>
        <p:nvSpPr>
          <p:cNvPr id="10" name="Rectangle 9"/>
          <p:cNvSpPr/>
          <p:nvPr/>
        </p:nvSpPr>
        <p:spPr>
          <a:xfrm>
            <a:off x="3994045" y="2552360"/>
            <a:ext cx="1512168" cy="320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GenCoin      value: v’</a:t>
            </a:r>
          </a:p>
        </p:txBody>
      </p:sp>
      <p:cxnSp>
        <p:nvCxnSpPr>
          <p:cNvPr id="11" name="Straight Connector 10"/>
          <p:cNvCxnSpPr/>
          <p:nvPr/>
        </p:nvCxnSpPr>
        <p:spPr>
          <a:xfrm>
            <a:off x="3337305" y="2152315"/>
            <a:ext cx="0" cy="800089"/>
          </a:xfrm>
          <a:prstGeom prst="line">
            <a:avLst/>
          </a:prstGeom>
          <a:ln w="19050" cmpd="sng">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2089" y="1832280"/>
            <a:ext cx="1512168" cy="338554"/>
          </a:xfrm>
          <a:prstGeom prst="rect">
            <a:avLst/>
          </a:prstGeom>
          <a:noFill/>
        </p:spPr>
        <p:txBody>
          <a:bodyPr wrap="square" rtlCol="0">
            <a:spAutoFit/>
          </a:bodyPr>
          <a:lstStyle/>
          <a:p>
            <a:pPr algn="ctr"/>
            <a:r>
              <a:rPr lang="en-US" sz="1600" dirty="0"/>
              <a:t>Main chain</a:t>
            </a:r>
          </a:p>
        </p:txBody>
      </p:sp>
      <p:sp>
        <p:nvSpPr>
          <p:cNvPr id="13" name="TextBox 12"/>
          <p:cNvSpPr txBox="1"/>
          <p:nvPr/>
        </p:nvSpPr>
        <p:spPr>
          <a:xfrm>
            <a:off x="4282077" y="1832280"/>
            <a:ext cx="1008112" cy="338554"/>
          </a:xfrm>
          <a:prstGeom prst="rect">
            <a:avLst/>
          </a:prstGeom>
          <a:noFill/>
        </p:spPr>
        <p:txBody>
          <a:bodyPr wrap="square" rtlCol="0">
            <a:spAutoFit/>
          </a:bodyPr>
          <a:lstStyle/>
          <a:p>
            <a:r>
              <a:rPr lang="en-US" sz="1600" dirty="0"/>
              <a:t>Sidechain</a:t>
            </a:r>
          </a:p>
        </p:txBody>
      </p:sp>
      <p:sp>
        <p:nvSpPr>
          <p:cNvPr id="14" name="Rectangle 13"/>
          <p:cNvSpPr/>
          <p:nvPr/>
        </p:nvSpPr>
        <p:spPr>
          <a:xfrm>
            <a:off x="899599" y="3857611"/>
            <a:ext cx="1741886" cy="3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Signed by sk</a:t>
            </a:r>
            <a:r>
              <a:rPr lang="en-US" sz="1200" b="1" baseline="-25000" dirty="0"/>
              <a:t>A</a:t>
            </a:r>
          </a:p>
        </p:txBody>
      </p:sp>
      <p:sp>
        <p:nvSpPr>
          <p:cNvPr id="15" name="Rectangle 14"/>
          <p:cNvSpPr/>
          <p:nvPr/>
        </p:nvSpPr>
        <p:spPr>
          <a:xfrm>
            <a:off x="899599" y="4177646"/>
            <a:ext cx="1741886" cy="6400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Out 1: Addr B; value: v</a:t>
            </a:r>
            <a:r>
              <a:rPr lang="en-US" sz="1200" b="1" baseline="-25000" dirty="0"/>
              <a:t>1</a:t>
            </a:r>
          </a:p>
          <a:p>
            <a:pPr algn="ctr"/>
            <a:r>
              <a:rPr lang="en-US" sz="1200" b="1" dirty="0"/>
              <a:t>Out 1: Addr C; value: v</a:t>
            </a:r>
            <a:r>
              <a:rPr lang="en-US" sz="1200" b="1" baseline="-25000" dirty="0"/>
              <a:t>2</a:t>
            </a:r>
          </a:p>
        </p:txBody>
      </p:sp>
      <p:cxnSp>
        <p:nvCxnSpPr>
          <p:cNvPr id="16" name="Straight Arrow Connector 15"/>
          <p:cNvCxnSpPr/>
          <p:nvPr/>
        </p:nvCxnSpPr>
        <p:spPr>
          <a:xfrm flipH="1">
            <a:off x="2641485" y="4174244"/>
            <a:ext cx="1354130" cy="3402"/>
          </a:xfrm>
          <a:prstGeom prst="straightConnector1">
            <a:avLst/>
          </a:prstGeom>
          <a:ln w="19050" cmpd="sng">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994031" y="3857611"/>
            <a:ext cx="1512168" cy="3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Signed by </a:t>
            </a:r>
            <a:r>
              <a:rPr lang="en-US" sz="1200" b="1" dirty="0" err="1"/>
              <a:t>sk</a:t>
            </a:r>
            <a:r>
              <a:rPr lang="en-US" sz="1200" b="1" baseline="-25000" dirty="0" err="1"/>
              <a:t>B</a:t>
            </a:r>
            <a:endParaRPr lang="en-US" sz="1200" b="1" baseline="-25000" dirty="0"/>
          </a:p>
        </p:txBody>
      </p:sp>
      <p:sp>
        <p:nvSpPr>
          <p:cNvPr id="18" name="Rectangle 17"/>
          <p:cNvSpPr/>
          <p:nvPr/>
        </p:nvSpPr>
        <p:spPr>
          <a:xfrm>
            <a:off x="3994031" y="4177646"/>
            <a:ext cx="1512168" cy="320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GenCoin      value: v</a:t>
            </a:r>
            <a:r>
              <a:rPr lang="en-US" sz="1200" b="1" baseline="-25000" dirty="0"/>
              <a:t>1</a:t>
            </a:r>
            <a:r>
              <a:rPr lang="en-US" sz="1200" b="1" dirty="0"/>
              <a:t>’</a:t>
            </a:r>
          </a:p>
        </p:txBody>
      </p:sp>
      <p:cxnSp>
        <p:nvCxnSpPr>
          <p:cNvPr id="19" name="Straight Connector 18"/>
          <p:cNvCxnSpPr/>
          <p:nvPr/>
        </p:nvCxnSpPr>
        <p:spPr>
          <a:xfrm>
            <a:off x="3337302" y="3777602"/>
            <a:ext cx="0" cy="1600178"/>
          </a:xfrm>
          <a:prstGeom prst="line">
            <a:avLst/>
          </a:prstGeom>
          <a:ln w="19050" cmpd="sng">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85301" y="3457566"/>
            <a:ext cx="1656184" cy="338554"/>
          </a:xfrm>
          <a:prstGeom prst="rect">
            <a:avLst/>
          </a:prstGeom>
          <a:noFill/>
        </p:spPr>
        <p:txBody>
          <a:bodyPr wrap="square" rtlCol="0">
            <a:spAutoFit/>
          </a:bodyPr>
          <a:lstStyle/>
          <a:p>
            <a:pPr algn="ctr"/>
            <a:r>
              <a:rPr lang="en-US" sz="1600" dirty="0"/>
              <a:t>Main chain</a:t>
            </a:r>
          </a:p>
        </p:txBody>
      </p:sp>
      <p:sp>
        <p:nvSpPr>
          <p:cNvPr id="21" name="TextBox 20"/>
          <p:cNvSpPr txBox="1"/>
          <p:nvPr/>
        </p:nvSpPr>
        <p:spPr>
          <a:xfrm>
            <a:off x="4282063" y="3457566"/>
            <a:ext cx="1008112" cy="338554"/>
          </a:xfrm>
          <a:prstGeom prst="rect">
            <a:avLst/>
          </a:prstGeom>
          <a:noFill/>
        </p:spPr>
        <p:txBody>
          <a:bodyPr wrap="square" rtlCol="0">
            <a:spAutoFit/>
          </a:bodyPr>
          <a:lstStyle/>
          <a:p>
            <a:r>
              <a:rPr lang="en-US" sz="1600" dirty="0"/>
              <a:t>Sidechain</a:t>
            </a:r>
          </a:p>
        </p:txBody>
      </p:sp>
      <p:sp>
        <p:nvSpPr>
          <p:cNvPr id="22" name="Rectangle 21"/>
          <p:cNvSpPr/>
          <p:nvPr/>
        </p:nvSpPr>
        <p:spPr>
          <a:xfrm>
            <a:off x="3994031" y="4657699"/>
            <a:ext cx="1512168" cy="3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Signed by </a:t>
            </a:r>
            <a:r>
              <a:rPr lang="en-US" sz="1200" b="1" dirty="0" err="1"/>
              <a:t>sk</a:t>
            </a:r>
            <a:r>
              <a:rPr lang="en-US" sz="1200" b="1" baseline="-25000" dirty="0" err="1"/>
              <a:t>C</a:t>
            </a:r>
            <a:endParaRPr lang="en-US" sz="1200" b="1" baseline="-25000" dirty="0"/>
          </a:p>
        </p:txBody>
      </p:sp>
      <p:sp>
        <p:nvSpPr>
          <p:cNvPr id="23" name="Rectangle 22"/>
          <p:cNvSpPr/>
          <p:nvPr/>
        </p:nvSpPr>
        <p:spPr>
          <a:xfrm>
            <a:off x="3994031" y="4977735"/>
            <a:ext cx="1512168" cy="320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GenCoin      value: v</a:t>
            </a:r>
            <a:r>
              <a:rPr lang="en-US" sz="1200" b="1" baseline="-25000" dirty="0"/>
              <a:t>2</a:t>
            </a:r>
            <a:r>
              <a:rPr lang="en-US" sz="1200" b="1" dirty="0"/>
              <a:t>’</a:t>
            </a:r>
          </a:p>
        </p:txBody>
      </p:sp>
      <p:cxnSp>
        <p:nvCxnSpPr>
          <p:cNvPr id="24" name="Straight Arrow Connector 23"/>
          <p:cNvCxnSpPr>
            <a:cxnSpLocks/>
            <a:endCxn id="15" idx="3"/>
          </p:cNvCxnSpPr>
          <p:nvPr/>
        </p:nvCxnSpPr>
        <p:spPr>
          <a:xfrm flipH="1" flipV="1">
            <a:off x="2641485" y="4497682"/>
            <a:ext cx="1354130" cy="467870"/>
          </a:xfrm>
          <a:prstGeom prst="straightConnector1">
            <a:avLst/>
          </a:prstGeom>
          <a:ln w="19050" cmpd="sng">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628456" y="3001516"/>
            <a:ext cx="3491880" cy="646331"/>
          </a:xfrm>
          <a:prstGeom prst="rect">
            <a:avLst/>
          </a:prstGeom>
          <a:noFill/>
        </p:spPr>
        <p:txBody>
          <a:bodyPr wrap="square" rtlCol="0">
            <a:spAutoFit/>
          </a:bodyPr>
          <a:lstStyle/>
          <a:p>
            <a:pPr marL="285750" indent="-285750">
              <a:buFont typeface="Arial"/>
              <a:buChar char="•"/>
            </a:pPr>
            <a:r>
              <a:rPr lang="en-US" dirty="0"/>
              <a:t>Signed by the same private key</a:t>
            </a:r>
          </a:p>
          <a:p>
            <a:pPr marL="285750" indent="-285750">
              <a:buFont typeface="Arial"/>
              <a:buChar char="•"/>
            </a:pPr>
            <a:r>
              <a:rPr lang="en-US" dirty="0"/>
              <a:t>Same signature scheme  </a:t>
            </a:r>
          </a:p>
        </p:txBody>
      </p:sp>
      <p:sp>
        <p:nvSpPr>
          <p:cNvPr id="27" name="Footer Placeholder 2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28" name="Slide Number Placeholder 27"/>
          <p:cNvSpPr>
            <a:spLocks noGrp="1"/>
          </p:cNvSpPr>
          <p:nvPr>
            <p:ph type="sldNum" sz="quarter" idx="12"/>
          </p:nvPr>
        </p:nvSpPr>
        <p:spPr/>
        <p:txBody>
          <a:bodyPr/>
          <a:lstStyle/>
          <a:p>
            <a:fld id="{FFF7CBAA-22EA-41CE-9725-C57ED0CEBC27}" type="slidenum">
              <a:rPr lang="en-AU" smtClean="0"/>
              <a:pPr/>
              <a:t>15</a:t>
            </a:fld>
            <a:r>
              <a:rPr lang="en-AU"/>
              <a:t>  |</a:t>
            </a:r>
            <a:endParaRPr lang="en-AU" dirty="0"/>
          </a:p>
        </p:txBody>
      </p:sp>
    </p:spTree>
    <p:extLst>
      <p:ext uri="{BB962C8B-B14F-4D97-AF65-F5344CB8AC3E}">
        <p14:creationId xmlns:p14="http://schemas.microsoft.com/office/powerpoint/2010/main" val="832958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Sidechain 3/5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5" name="Content Placeholder 2"/>
          <p:cNvSpPr>
            <a:spLocks noGrp="1"/>
          </p:cNvSpPr>
          <p:nvPr>
            <p:ph idx="1"/>
          </p:nvPr>
        </p:nvSpPr>
        <p:spPr>
          <a:xfrm>
            <a:off x="358779" y="1572559"/>
            <a:ext cx="8461375" cy="3085141"/>
          </a:xfrm>
        </p:spPr>
        <p:txBody>
          <a:bodyPr>
            <a:normAutofit/>
          </a:bodyPr>
          <a:lstStyle/>
          <a:p>
            <a:r>
              <a:rPr lang="en-US" i="1" dirty="0"/>
              <a:t>Bilateral pegged sidechain is a voting system</a:t>
            </a:r>
          </a:p>
          <a:p>
            <a:pPr lvl="1"/>
            <a:r>
              <a:rPr lang="en-US" dirty="0"/>
              <a:t>A group of custodians cast vote on </a:t>
            </a:r>
          </a:p>
          <a:p>
            <a:pPr lvl="2"/>
            <a:r>
              <a:rPr lang="en-US" dirty="0"/>
              <a:t>when to unlock tokens </a:t>
            </a:r>
          </a:p>
          <a:p>
            <a:pPr lvl="2"/>
            <a:r>
              <a:rPr lang="en-US" dirty="0"/>
              <a:t>where to send the unlocked tokens to</a:t>
            </a:r>
          </a:p>
          <a:p>
            <a:pPr lvl="1"/>
            <a:endParaRPr lang="en-US" dirty="0"/>
          </a:p>
          <a:p>
            <a:r>
              <a:rPr lang="en-US" dirty="0"/>
              <a:t>Single Custodian</a:t>
            </a:r>
          </a:p>
          <a:p>
            <a:r>
              <a:rPr lang="en-US" dirty="0"/>
              <a:t>Multi-sig Federation</a:t>
            </a:r>
          </a:p>
          <a:p>
            <a:endParaRPr lang="en-US" dirty="0"/>
          </a:p>
        </p:txBody>
      </p:sp>
      <p:sp>
        <p:nvSpPr>
          <p:cNvPr id="6" name="Footer Placeholder 5"/>
          <p:cNvSpPr>
            <a:spLocks noGrp="1"/>
          </p:cNvSpPr>
          <p:nvPr>
            <p:ph type="ftr" sz="quarter" idx="11"/>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2"/>
          </p:nvPr>
        </p:nvSpPr>
        <p:spPr/>
        <p:txBody>
          <a:bodyPr/>
          <a:lstStyle/>
          <a:p>
            <a:fld id="{FFF7CBAA-22EA-41CE-9725-C57ED0CEBC27}" type="slidenum">
              <a:rPr lang="en-AU" smtClean="0"/>
              <a:pPr/>
              <a:t>16</a:t>
            </a:fld>
            <a:r>
              <a:rPr lang="en-AU"/>
              <a:t>  |</a:t>
            </a:r>
            <a:endParaRPr lang="en-AU" dirty="0"/>
          </a:p>
        </p:txBody>
      </p:sp>
    </p:spTree>
    <p:extLst>
      <p:ext uri="{BB962C8B-B14F-4D97-AF65-F5344CB8AC3E}">
        <p14:creationId xmlns:p14="http://schemas.microsoft.com/office/powerpoint/2010/main" val="15265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2696" y="2393059"/>
            <a:ext cx="1690449" cy="490419"/>
          </a:xfrm>
        </p:spPr>
        <p:txBody>
          <a:bodyPr>
            <a:noAutofit/>
          </a:bodyPr>
          <a:lstStyle/>
          <a:p>
            <a:pPr algn="ctr"/>
            <a:r>
              <a:rPr lang="en-US" sz="2400" dirty="0"/>
              <a:t>Single Custodian</a:t>
            </a:r>
          </a:p>
        </p:txBody>
      </p:sp>
      <p:sp>
        <p:nvSpPr>
          <p:cNvPr id="8" name="Rectangle 7"/>
          <p:cNvSpPr/>
          <p:nvPr/>
        </p:nvSpPr>
        <p:spPr>
          <a:xfrm>
            <a:off x="68356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1331640"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979712"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2" name="Straight Arrow Connector 11"/>
          <p:cNvCxnSpPr>
            <a:stCxn id="8" idx="3"/>
            <a:endCxn id="9" idx="1"/>
          </p:cNvCxnSpPr>
          <p:nvPr/>
        </p:nvCxnSpPr>
        <p:spPr>
          <a:xfrm>
            <a:off x="1115616"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stCxn id="9" idx="3"/>
            <a:endCxn id="10" idx="1"/>
          </p:cNvCxnSpPr>
          <p:nvPr/>
        </p:nvCxnSpPr>
        <p:spPr>
          <a:xfrm>
            <a:off x="1763688"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18" name="Rectangle 17"/>
          <p:cNvSpPr/>
          <p:nvPr/>
        </p:nvSpPr>
        <p:spPr>
          <a:xfrm>
            <a:off x="2627784"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p:cNvSpPr/>
          <p:nvPr/>
        </p:nvSpPr>
        <p:spPr>
          <a:xfrm>
            <a:off x="3275856"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392392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1" name="Straight Arrow Connector 20"/>
          <p:cNvCxnSpPr>
            <a:stCxn id="18" idx="3"/>
            <a:endCxn id="19" idx="1"/>
          </p:cNvCxnSpPr>
          <p:nvPr/>
        </p:nvCxnSpPr>
        <p:spPr>
          <a:xfrm>
            <a:off x="3059832"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a:stCxn id="19" idx="3"/>
            <a:endCxn id="20" idx="1"/>
          </p:cNvCxnSpPr>
          <p:nvPr/>
        </p:nvCxnSpPr>
        <p:spPr>
          <a:xfrm>
            <a:off x="3707904"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23" name="Straight Arrow Connector 22"/>
          <p:cNvCxnSpPr>
            <a:stCxn id="10" idx="3"/>
            <a:endCxn id="18" idx="1"/>
          </p:cNvCxnSpPr>
          <p:nvPr/>
        </p:nvCxnSpPr>
        <p:spPr>
          <a:xfrm>
            <a:off x="2411760"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a:xfrm>
            <a:off x="4572000"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p:cNvSpPr/>
          <p:nvPr/>
        </p:nvSpPr>
        <p:spPr>
          <a:xfrm>
            <a:off x="5220072"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p:cNvSpPr/>
          <p:nvPr/>
        </p:nvSpPr>
        <p:spPr>
          <a:xfrm>
            <a:off x="5868144"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9" name="Straight Arrow Connector 28"/>
          <p:cNvCxnSpPr>
            <a:stCxn id="26" idx="3"/>
            <a:endCxn id="27" idx="1"/>
          </p:cNvCxnSpPr>
          <p:nvPr/>
        </p:nvCxnSpPr>
        <p:spPr>
          <a:xfrm>
            <a:off x="5004048"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0" name="Straight Arrow Connector 29"/>
          <p:cNvCxnSpPr>
            <a:stCxn id="27" idx="3"/>
            <a:endCxn id="28" idx="1"/>
          </p:cNvCxnSpPr>
          <p:nvPr/>
        </p:nvCxnSpPr>
        <p:spPr>
          <a:xfrm>
            <a:off x="5652120"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31" name="Rectangle 30"/>
          <p:cNvSpPr/>
          <p:nvPr/>
        </p:nvSpPr>
        <p:spPr>
          <a:xfrm>
            <a:off x="6516216"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p:cNvSpPr/>
          <p:nvPr/>
        </p:nvSpPr>
        <p:spPr>
          <a:xfrm>
            <a:off x="716428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34" name="Straight Arrow Connector 33"/>
          <p:cNvCxnSpPr>
            <a:stCxn id="31" idx="3"/>
            <a:endCxn id="32" idx="1"/>
          </p:cNvCxnSpPr>
          <p:nvPr/>
        </p:nvCxnSpPr>
        <p:spPr>
          <a:xfrm>
            <a:off x="6948264"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stCxn id="28" idx="3"/>
            <a:endCxn id="31" idx="1"/>
          </p:cNvCxnSpPr>
          <p:nvPr/>
        </p:nvCxnSpPr>
        <p:spPr>
          <a:xfrm>
            <a:off x="6300192"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stCxn id="20" idx="3"/>
            <a:endCxn id="26" idx="1"/>
          </p:cNvCxnSpPr>
          <p:nvPr/>
        </p:nvCxnSpPr>
        <p:spPr>
          <a:xfrm>
            <a:off x="4355976"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40" name="Rectangle 39"/>
          <p:cNvSpPr/>
          <p:nvPr/>
        </p:nvSpPr>
        <p:spPr>
          <a:xfrm>
            <a:off x="68356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331640"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p:nvSpPr>
        <p:spPr>
          <a:xfrm>
            <a:off x="1979712"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Arrow Connector 42"/>
          <p:cNvCxnSpPr>
            <a:stCxn id="40" idx="3"/>
            <a:endCxn id="41" idx="1"/>
          </p:cNvCxnSpPr>
          <p:nvPr/>
        </p:nvCxnSpPr>
        <p:spPr>
          <a:xfrm>
            <a:off x="1115616"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44" name="Straight Arrow Connector 43"/>
          <p:cNvCxnSpPr>
            <a:stCxn id="41" idx="3"/>
            <a:endCxn id="42" idx="1"/>
          </p:cNvCxnSpPr>
          <p:nvPr/>
        </p:nvCxnSpPr>
        <p:spPr>
          <a:xfrm>
            <a:off x="1763688"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45" name="Rectangle 44"/>
          <p:cNvSpPr/>
          <p:nvPr/>
        </p:nvSpPr>
        <p:spPr>
          <a:xfrm>
            <a:off x="2627784"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p:cNvSpPr/>
          <p:nvPr/>
        </p:nvSpPr>
        <p:spPr>
          <a:xfrm>
            <a:off x="3275856"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ectangle 46"/>
          <p:cNvSpPr/>
          <p:nvPr/>
        </p:nvSpPr>
        <p:spPr>
          <a:xfrm>
            <a:off x="392392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a:stCxn id="45" idx="3"/>
            <a:endCxn id="46" idx="1"/>
          </p:cNvCxnSpPr>
          <p:nvPr/>
        </p:nvCxnSpPr>
        <p:spPr>
          <a:xfrm>
            <a:off x="3059832"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49" name="Straight Arrow Connector 48"/>
          <p:cNvCxnSpPr>
            <a:stCxn id="46" idx="3"/>
            <a:endCxn id="47" idx="1"/>
          </p:cNvCxnSpPr>
          <p:nvPr/>
        </p:nvCxnSpPr>
        <p:spPr>
          <a:xfrm>
            <a:off x="3707904"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50" name="Straight Arrow Connector 49"/>
          <p:cNvCxnSpPr>
            <a:stCxn id="42" idx="3"/>
            <a:endCxn id="45" idx="1"/>
          </p:cNvCxnSpPr>
          <p:nvPr/>
        </p:nvCxnSpPr>
        <p:spPr>
          <a:xfrm>
            <a:off x="2411760"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51" name="Rectangle 50"/>
          <p:cNvSpPr/>
          <p:nvPr/>
        </p:nvSpPr>
        <p:spPr>
          <a:xfrm>
            <a:off x="4572000"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p:cNvSpPr/>
          <p:nvPr/>
        </p:nvSpPr>
        <p:spPr>
          <a:xfrm>
            <a:off x="5220072"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Rectangle 52"/>
          <p:cNvSpPr/>
          <p:nvPr/>
        </p:nvSpPr>
        <p:spPr>
          <a:xfrm>
            <a:off x="5868144"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p:cNvCxnSpPr>
            <a:stCxn id="51" idx="3"/>
            <a:endCxn id="52" idx="1"/>
          </p:cNvCxnSpPr>
          <p:nvPr/>
        </p:nvCxnSpPr>
        <p:spPr>
          <a:xfrm>
            <a:off x="5004048"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55" name="Straight Arrow Connector 54"/>
          <p:cNvCxnSpPr>
            <a:stCxn id="52" idx="3"/>
            <a:endCxn id="53" idx="1"/>
          </p:cNvCxnSpPr>
          <p:nvPr/>
        </p:nvCxnSpPr>
        <p:spPr>
          <a:xfrm>
            <a:off x="5652120"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56" name="Rectangle 55"/>
          <p:cNvSpPr/>
          <p:nvPr/>
        </p:nvSpPr>
        <p:spPr>
          <a:xfrm>
            <a:off x="6516216"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ectangle 56"/>
          <p:cNvSpPr/>
          <p:nvPr/>
        </p:nvSpPr>
        <p:spPr>
          <a:xfrm>
            <a:off x="716428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9" name="Straight Arrow Connector 58"/>
          <p:cNvCxnSpPr>
            <a:stCxn id="56" idx="3"/>
            <a:endCxn id="57" idx="1"/>
          </p:cNvCxnSpPr>
          <p:nvPr/>
        </p:nvCxnSpPr>
        <p:spPr>
          <a:xfrm>
            <a:off x="6948264"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61" name="Straight Arrow Connector 60"/>
          <p:cNvCxnSpPr>
            <a:stCxn id="53" idx="3"/>
            <a:endCxn id="56" idx="1"/>
          </p:cNvCxnSpPr>
          <p:nvPr/>
        </p:nvCxnSpPr>
        <p:spPr>
          <a:xfrm>
            <a:off x="6300192"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62" name="Straight Arrow Connector 61"/>
          <p:cNvCxnSpPr>
            <a:stCxn id="47" idx="3"/>
            <a:endCxn id="51" idx="1"/>
          </p:cNvCxnSpPr>
          <p:nvPr/>
        </p:nvCxnSpPr>
        <p:spPr>
          <a:xfrm>
            <a:off x="4355976"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63" name="TextBox 62"/>
          <p:cNvSpPr txBox="1"/>
          <p:nvPr/>
        </p:nvSpPr>
        <p:spPr>
          <a:xfrm>
            <a:off x="7596336" y="1522300"/>
            <a:ext cx="1547664" cy="307777"/>
          </a:xfrm>
          <a:prstGeom prst="rect">
            <a:avLst/>
          </a:prstGeom>
          <a:noFill/>
        </p:spPr>
        <p:txBody>
          <a:bodyPr wrap="square" rtlCol="0">
            <a:spAutoFit/>
          </a:bodyPr>
          <a:lstStyle/>
          <a:p>
            <a:pPr algn="ctr"/>
            <a:r>
              <a:rPr lang="en-US" dirty="0"/>
              <a:t>Parent chain</a:t>
            </a:r>
          </a:p>
        </p:txBody>
      </p:sp>
      <p:sp>
        <p:nvSpPr>
          <p:cNvPr id="64" name="TextBox 63"/>
          <p:cNvSpPr txBox="1"/>
          <p:nvPr/>
        </p:nvSpPr>
        <p:spPr>
          <a:xfrm>
            <a:off x="7668344" y="4402620"/>
            <a:ext cx="1152128" cy="307777"/>
          </a:xfrm>
          <a:prstGeom prst="rect">
            <a:avLst/>
          </a:prstGeom>
          <a:noFill/>
          <a:ln>
            <a:noFill/>
          </a:ln>
        </p:spPr>
        <p:txBody>
          <a:bodyPr wrap="square" rtlCol="0">
            <a:spAutoFit/>
          </a:bodyPr>
          <a:lstStyle/>
          <a:p>
            <a:pPr algn="ctr"/>
            <a:r>
              <a:rPr lang="en-US" dirty="0"/>
              <a:t>Sidechain</a:t>
            </a:r>
          </a:p>
        </p:txBody>
      </p:sp>
      <p:sp>
        <p:nvSpPr>
          <p:cNvPr id="65" name="Rounded Rectangle 64"/>
          <p:cNvSpPr/>
          <p:nvPr/>
        </p:nvSpPr>
        <p:spPr>
          <a:xfrm rot="5400000">
            <a:off x="3539886" y="2050359"/>
            <a:ext cx="1920213" cy="230425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US" b="1" dirty="0"/>
              <a:t>Exchange</a:t>
            </a:r>
          </a:p>
        </p:txBody>
      </p:sp>
      <p:pic>
        <p:nvPicPr>
          <p:cNvPr id="67" name="Picture 66" descr="wallet-xxl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402398"/>
            <a:ext cx="401464" cy="446071"/>
          </a:xfrm>
          <a:prstGeom prst="rect">
            <a:avLst/>
          </a:prstGeom>
        </p:spPr>
      </p:pic>
      <p:pic>
        <p:nvPicPr>
          <p:cNvPr id="68" name="Picture 67" descr="wallet-xxl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3602531"/>
            <a:ext cx="401464" cy="446071"/>
          </a:xfrm>
          <a:prstGeom prst="rect">
            <a:avLst/>
          </a:prstGeom>
        </p:spPr>
      </p:pic>
      <p:sp>
        <p:nvSpPr>
          <p:cNvPr id="69" name="TextBox 68"/>
          <p:cNvSpPr txBox="1"/>
          <p:nvPr/>
        </p:nvSpPr>
        <p:spPr>
          <a:xfrm>
            <a:off x="3491880" y="2882452"/>
            <a:ext cx="1656184" cy="276999"/>
          </a:xfrm>
          <a:prstGeom prst="rect">
            <a:avLst/>
          </a:prstGeom>
          <a:noFill/>
        </p:spPr>
        <p:txBody>
          <a:bodyPr wrap="square" rtlCol="0">
            <a:spAutoFit/>
          </a:bodyPr>
          <a:lstStyle/>
          <a:p>
            <a:pPr algn="ctr"/>
            <a:r>
              <a:rPr lang="en-US" sz="1200" b="1" dirty="0"/>
              <a:t>Wallet on parent chain</a:t>
            </a:r>
          </a:p>
        </p:txBody>
      </p:sp>
      <p:sp>
        <p:nvSpPr>
          <p:cNvPr id="70" name="TextBox 69"/>
          <p:cNvSpPr txBox="1"/>
          <p:nvPr/>
        </p:nvSpPr>
        <p:spPr>
          <a:xfrm>
            <a:off x="3563888" y="3282496"/>
            <a:ext cx="1512168" cy="276999"/>
          </a:xfrm>
          <a:prstGeom prst="rect">
            <a:avLst/>
          </a:prstGeom>
          <a:noFill/>
        </p:spPr>
        <p:txBody>
          <a:bodyPr wrap="square" rtlCol="0">
            <a:spAutoFit/>
          </a:bodyPr>
          <a:lstStyle/>
          <a:p>
            <a:pPr algn="ctr"/>
            <a:r>
              <a:rPr lang="en-US" sz="1200" b="1" dirty="0"/>
              <a:t>Wallet on sidechain</a:t>
            </a:r>
          </a:p>
        </p:txBody>
      </p:sp>
      <p:cxnSp>
        <p:nvCxnSpPr>
          <p:cNvPr id="71" name="Straight Arrow Connector 70"/>
          <p:cNvCxnSpPr>
            <a:stCxn id="18" idx="2"/>
            <a:endCxn id="67" idx="0"/>
          </p:cNvCxnSpPr>
          <p:nvPr/>
        </p:nvCxnSpPr>
        <p:spPr>
          <a:xfrm>
            <a:off x="2843808" y="1922345"/>
            <a:ext cx="1424868" cy="480053"/>
          </a:xfrm>
          <a:prstGeom prst="straightConnector1">
            <a:avLst/>
          </a:prstGeom>
          <a:ln w="28575" cmpd="sng">
            <a:prstDash val="sysDash"/>
            <a:tailEnd type="arrow"/>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a:stCxn id="67" idx="0"/>
            <a:endCxn id="31" idx="2"/>
          </p:cNvCxnSpPr>
          <p:nvPr/>
        </p:nvCxnSpPr>
        <p:spPr>
          <a:xfrm flipV="1">
            <a:off x="4268676" y="1922345"/>
            <a:ext cx="2463564" cy="480053"/>
          </a:xfrm>
          <a:prstGeom prst="straightConnector1">
            <a:avLst/>
          </a:prstGeom>
          <a:ln w="28575" cmpd="sng">
            <a:prstDash val="sysDash"/>
            <a:tailEnd type="arrow"/>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a:stCxn id="68" idx="2"/>
            <a:endCxn id="47" idx="0"/>
          </p:cNvCxnSpPr>
          <p:nvPr/>
        </p:nvCxnSpPr>
        <p:spPr>
          <a:xfrm flipH="1">
            <a:off x="4139952" y="4048602"/>
            <a:ext cx="128724" cy="354018"/>
          </a:xfrm>
          <a:prstGeom prst="straightConnector1">
            <a:avLst/>
          </a:prstGeom>
          <a:ln>
            <a:solidFill>
              <a:schemeClr val="accent5">
                <a:lumMod val="50000"/>
              </a:schemeClr>
            </a:solidFill>
            <a:prstDash val="sysDash"/>
            <a:tailEnd type="arrow"/>
          </a:ln>
        </p:spPr>
        <p:style>
          <a:lnRef idx="2">
            <a:schemeClr val="accent6">
              <a:shade val="50000"/>
            </a:schemeClr>
          </a:lnRef>
          <a:fillRef idx="1">
            <a:schemeClr val="accent6"/>
          </a:fillRef>
          <a:effectRef idx="0">
            <a:schemeClr val="accent6"/>
          </a:effectRef>
          <a:fontRef idx="minor">
            <a:schemeClr val="lt1"/>
          </a:fontRef>
        </p:style>
      </p:cxnSp>
      <p:cxnSp>
        <p:nvCxnSpPr>
          <p:cNvPr id="81" name="Straight Arrow Connector 80"/>
          <p:cNvCxnSpPr>
            <a:stCxn id="53" idx="0"/>
            <a:endCxn id="68" idx="2"/>
          </p:cNvCxnSpPr>
          <p:nvPr/>
        </p:nvCxnSpPr>
        <p:spPr>
          <a:xfrm flipH="1" flipV="1">
            <a:off x="4268676" y="4048602"/>
            <a:ext cx="1815492" cy="354018"/>
          </a:xfrm>
          <a:prstGeom prst="straightConnector1">
            <a:avLst/>
          </a:prstGeom>
          <a:ln>
            <a:solidFill>
              <a:schemeClr val="accent5">
                <a:lumMod val="50000"/>
              </a:schemeClr>
            </a:solidFill>
            <a:prstDash val="sysDash"/>
            <a:tailEnd type="arrow"/>
          </a:ln>
        </p:spPr>
        <p:style>
          <a:lnRef idx="2">
            <a:schemeClr val="accent6">
              <a:shade val="50000"/>
            </a:schemeClr>
          </a:lnRef>
          <a:fillRef idx="1">
            <a:schemeClr val="accent6"/>
          </a:fillRef>
          <a:effectRef idx="0">
            <a:schemeClr val="accent6"/>
          </a:effectRef>
          <a:fontRef idx="minor">
            <a:schemeClr val="lt1"/>
          </a:fontRef>
        </p:style>
      </p:cxnSp>
      <p:sp>
        <p:nvSpPr>
          <p:cNvPr id="84" name="TextBox 83"/>
          <p:cNvSpPr txBox="1"/>
          <p:nvPr/>
        </p:nvSpPr>
        <p:spPr>
          <a:xfrm>
            <a:off x="1907704" y="882229"/>
            <a:ext cx="1728192" cy="276999"/>
          </a:xfrm>
          <a:prstGeom prst="rect">
            <a:avLst/>
          </a:prstGeom>
          <a:noFill/>
        </p:spPr>
        <p:txBody>
          <a:bodyPr wrap="square" rtlCol="0">
            <a:spAutoFit/>
          </a:bodyPr>
          <a:lstStyle/>
          <a:p>
            <a:pPr algn="ctr"/>
            <a:r>
              <a:rPr lang="en-US" sz="1200" b="1" dirty="0"/>
              <a:t>Lock parent token Tx</a:t>
            </a:r>
          </a:p>
        </p:txBody>
      </p:sp>
      <p:sp>
        <p:nvSpPr>
          <p:cNvPr id="85" name="Down Arrow 84"/>
          <p:cNvSpPr/>
          <p:nvPr/>
        </p:nvSpPr>
        <p:spPr>
          <a:xfrm>
            <a:off x="2699792" y="1202264"/>
            <a:ext cx="216024" cy="2400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7" name="TextBox 86"/>
          <p:cNvSpPr txBox="1"/>
          <p:nvPr/>
        </p:nvSpPr>
        <p:spPr>
          <a:xfrm>
            <a:off x="5868144" y="882229"/>
            <a:ext cx="1728192" cy="276999"/>
          </a:xfrm>
          <a:prstGeom prst="rect">
            <a:avLst/>
          </a:prstGeom>
          <a:noFill/>
        </p:spPr>
        <p:txBody>
          <a:bodyPr wrap="square" rtlCol="0">
            <a:spAutoFit/>
          </a:bodyPr>
          <a:lstStyle/>
          <a:p>
            <a:pPr algn="ctr"/>
            <a:r>
              <a:rPr lang="en-US" sz="1200" b="1" dirty="0"/>
              <a:t>Unlock parent token Tx</a:t>
            </a:r>
          </a:p>
        </p:txBody>
      </p:sp>
      <p:sp>
        <p:nvSpPr>
          <p:cNvPr id="88" name="Down Arrow 87"/>
          <p:cNvSpPr/>
          <p:nvPr/>
        </p:nvSpPr>
        <p:spPr>
          <a:xfrm>
            <a:off x="6660232" y="1202264"/>
            <a:ext cx="216024" cy="2400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9" name="TextBox 88"/>
          <p:cNvSpPr txBox="1"/>
          <p:nvPr/>
        </p:nvSpPr>
        <p:spPr>
          <a:xfrm>
            <a:off x="3275856" y="5100781"/>
            <a:ext cx="1728192" cy="276999"/>
          </a:xfrm>
          <a:prstGeom prst="rect">
            <a:avLst/>
          </a:prstGeom>
          <a:noFill/>
        </p:spPr>
        <p:txBody>
          <a:bodyPr wrap="square" rtlCol="0">
            <a:spAutoFit/>
          </a:bodyPr>
          <a:lstStyle/>
          <a:p>
            <a:pPr algn="ctr"/>
            <a:r>
              <a:rPr lang="en-US" sz="1200" b="1" dirty="0"/>
              <a:t>Unlock parent token Tx</a:t>
            </a:r>
          </a:p>
        </p:txBody>
      </p:sp>
      <p:sp>
        <p:nvSpPr>
          <p:cNvPr id="91" name="TextBox 90"/>
          <p:cNvSpPr txBox="1"/>
          <p:nvPr/>
        </p:nvSpPr>
        <p:spPr>
          <a:xfrm>
            <a:off x="5292080" y="5100781"/>
            <a:ext cx="1728192" cy="276999"/>
          </a:xfrm>
          <a:prstGeom prst="rect">
            <a:avLst/>
          </a:prstGeom>
          <a:noFill/>
        </p:spPr>
        <p:txBody>
          <a:bodyPr wrap="square" rtlCol="0">
            <a:spAutoFit/>
          </a:bodyPr>
          <a:lstStyle/>
          <a:p>
            <a:pPr algn="ctr"/>
            <a:r>
              <a:rPr lang="en-US" sz="1200" b="1" dirty="0"/>
              <a:t>Lock parent token Tx</a:t>
            </a:r>
          </a:p>
        </p:txBody>
      </p:sp>
      <p:sp>
        <p:nvSpPr>
          <p:cNvPr id="93" name="Down Arrow 92"/>
          <p:cNvSpPr/>
          <p:nvPr/>
        </p:nvSpPr>
        <p:spPr>
          <a:xfrm flipV="1">
            <a:off x="6012160" y="4882673"/>
            <a:ext cx="216024" cy="240027"/>
          </a:xfrm>
          <a:prstGeom prst="downArrow">
            <a:avLst/>
          </a:prstGeom>
          <a:solidFill>
            <a:schemeClr val="accent5"/>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Down Arrow 93"/>
          <p:cNvSpPr/>
          <p:nvPr/>
        </p:nvSpPr>
        <p:spPr>
          <a:xfrm flipV="1">
            <a:off x="3995936" y="4892998"/>
            <a:ext cx="216024" cy="240027"/>
          </a:xfrm>
          <a:prstGeom prst="downArrow">
            <a:avLst/>
          </a:prstGeom>
          <a:solidFill>
            <a:schemeClr val="accent5"/>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Title 1"/>
          <p:cNvSpPr txBox="1">
            <a:spLocks/>
          </p:cNvSpPr>
          <p:nvPr/>
        </p:nvSpPr>
        <p:spPr>
          <a:xfrm>
            <a:off x="1475656" y="12119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Sidechain 4/5</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17</a:t>
            </a:fld>
            <a:r>
              <a:rPr lang="en-AU"/>
              <a:t>  |</a:t>
            </a:r>
            <a:endParaRPr lang="en-AU" dirty="0"/>
          </a:p>
        </p:txBody>
      </p:sp>
    </p:spTree>
    <p:extLst>
      <p:ext uri="{BB962C8B-B14F-4D97-AF65-F5344CB8AC3E}">
        <p14:creationId xmlns:p14="http://schemas.microsoft.com/office/powerpoint/2010/main" val="20251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356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1331640"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979712"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2" name="Straight Arrow Connector 11"/>
          <p:cNvCxnSpPr>
            <a:stCxn id="8" idx="3"/>
            <a:endCxn id="9" idx="1"/>
          </p:cNvCxnSpPr>
          <p:nvPr/>
        </p:nvCxnSpPr>
        <p:spPr>
          <a:xfrm>
            <a:off x="1115616"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stCxn id="9" idx="3"/>
            <a:endCxn id="10" idx="1"/>
          </p:cNvCxnSpPr>
          <p:nvPr/>
        </p:nvCxnSpPr>
        <p:spPr>
          <a:xfrm>
            <a:off x="1763688"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18" name="Rectangle 17"/>
          <p:cNvSpPr/>
          <p:nvPr/>
        </p:nvSpPr>
        <p:spPr>
          <a:xfrm>
            <a:off x="2627784"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p:cNvSpPr/>
          <p:nvPr/>
        </p:nvSpPr>
        <p:spPr>
          <a:xfrm>
            <a:off x="3275856"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392392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1" name="Straight Arrow Connector 20"/>
          <p:cNvCxnSpPr>
            <a:stCxn id="18" idx="3"/>
            <a:endCxn id="19" idx="1"/>
          </p:cNvCxnSpPr>
          <p:nvPr/>
        </p:nvCxnSpPr>
        <p:spPr>
          <a:xfrm>
            <a:off x="3059832"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a:stCxn id="19" idx="3"/>
            <a:endCxn id="20" idx="1"/>
          </p:cNvCxnSpPr>
          <p:nvPr/>
        </p:nvCxnSpPr>
        <p:spPr>
          <a:xfrm>
            <a:off x="3707904"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23" name="Straight Arrow Connector 22"/>
          <p:cNvCxnSpPr>
            <a:stCxn id="10" idx="3"/>
            <a:endCxn id="18" idx="1"/>
          </p:cNvCxnSpPr>
          <p:nvPr/>
        </p:nvCxnSpPr>
        <p:spPr>
          <a:xfrm>
            <a:off x="2411760"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a:xfrm>
            <a:off x="4572000"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p:cNvSpPr/>
          <p:nvPr/>
        </p:nvSpPr>
        <p:spPr>
          <a:xfrm>
            <a:off x="5220072"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p:cNvSpPr/>
          <p:nvPr/>
        </p:nvSpPr>
        <p:spPr>
          <a:xfrm>
            <a:off x="5868144"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9" name="Straight Arrow Connector 28"/>
          <p:cNvCxnSpPr>
            <a:stCxn id="26" idx="3"/>
            <a:endCxn id="27" idx="1"/>
          </p:cNvCxnSpPr>
          <p:nvPr/>
        </p:nvCxnSpPr>
        <p:spPr>
          <a:xfrm>
            <a:off x="5004048"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0" name="Straight Arrow Connector 29"/>
          <p:cNvCxnSpPr>
            <a:stCxn id="27" idx="3"/>
            <a:endCxn id="28" idx="1"/>
          </p:cNvCxnSpPr>
          <p:nvPr/>
        </p:nvCxnSpPr>
        <p:spPr>
          <a:xfrm>
            <a:off x="5652120"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31" name="Rectangle 30"/>
          <p:cNvSpPr/>
          <p:nvPr/>
        </p:nvSpPr>
        <p:spPr>
          <a:xfrm>
            <a:off x="6516216"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p:cNvSpPr/>
          <p:nvPr/>
        </p:nvSpPr>
        <p:spPr>
          <a:xfrm>
            <a:off x="7164288" y="1522300"/>
            <a:ext cx="432048" cy="4000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34" name="Straight Arrow Connector 33"/>
          <p:cNvCxnSpPr>
            <a:stCxn id="31" idx="3"/>
            <a:endCxn id="32" idx="1"/>
          </p:cNvCxnSpPr>
          <p:nvPr/>
        </p:nvCxnSpPr>
        <p:spPr>
          <a:xfrm>
            <a:off x="6948264"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stCxn id="28" idx="3"/>
            <a:endCxn id="31" idx="1"/>
          </p:cNvCxnSpPr>
          <p:nvPr/>
        </p:nvCxnSpPr>
        <p:spPr>
          <a:xfrm>
            <a:off x="6300192"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stCxn id="20" idx="3"/>
            <a:endCxn id="26" idx="1"/>
          </p:cNvCxnSpPr>
          <p:nvPr/>
        </p:nvCxnSpPr>
        <p:spPr>
          <a:xfrm>
            <a:off x="4355976" y="1722322"/>
            <a:ext cx="216024" cy="0"/>
          </a:xfrm>
          <a:prstGeom prst="straightConnector1">
            <a:avLst/>
          </a:prstGeom>
          <a:ln w="19050" cmpd="sng">
            <a:headEnd type="arrow"/>
            <a:tailEnd type="none"/>
          </a:ln>
        </p:spPr>
        <p:style>
          <a:lnRef idx="1">
            <a:schemeClr val="accent4"/>
          </a:lnRef>
          <a:fillRef idx="0">
            <a:schemeClr val="accent4"/>
          </a:fillRef>
          <a:effectRef idx="0">
            <a:schemeClr val="accent4"/>
          </a:effectRef>
          <a:fontRef idx="minor">
            <a:schemeClr val="tx1"/>
          </a:fontRef>
        </p:style>
      </p:cxnSp>
      <p:sp>
        <p:nvSpPr>
          <p:cNvPr id="40" name="Rectangle 39"/>
          <p:cNvSpPr/>
          <p:nvPr/>
        </p:nvSpPr>
        <p:spPr>
          <a:xfrm>
            <a:off x="68356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331640"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p:nvSpPr>
        <p:spPr>
          <a:xfrm>
            <a:off x="1979712"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Arrow Connector 42"/>
          <p:cNvCxnSpPr>
            <a:stCxn id="40" idx="3"/>
            <a:endCxn id="41" idx="1"/>
          </p:cNvCxnSpPr>
          <p:nvPr/>
        </p:nvCxnSpPr>
        <p:spPr>
          <a:xfrm>
            <a:off x="1115616"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44" name="Straight Arrow Connector 43"/>
          <p:cNvCxnSpPr>
            <a:stCxn id="41" idx="3"/>
            <a:endCxn id="42" idx="1"/>
          </p:cNvCxnSpPr>
          <p:nvPr/>
        </p:nvCxnSpPr>
        <p:spPr>
          <a:xfrm>
            <a:off x="1763688"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45" name="Rectangle 44"/>
          <p:cNvSpPr/>
          <p:nvPr/>
        </p:nvSpPr>
        <p:spPr>
          <a:xfrm>
            <a:off x="2627784"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p:cNvSpPr/>
          <p:nvPr/>
        </p:nvSpPr>
        <p:spPr>
          <a:xfrm>
            <a:off x="3275856"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ectangle 46"/>
          <p:cNvSpPr/>
          <p:nvPr/>
        </p:nvSpPr>
        <p:spPr>
          <a:xfrm>
            <a:off x="392392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a:stCxn id="45" idx="3"/>
            <a:endCxn id="46" idx="1"/>
          </p:cNvCxnSpPr>
          <p:nvPr/>
        </p:nvCxnSpPr>
        <p:spPr>
          <a:xfrm>
            <a:off x="3059832"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49" name="Straight Arrow Connector 48"/>
          <p:cNvCxnSpPr>
            <a:stCxn id="46" idx="3"/>
            <a:endCxn id="47" idx="1"/>
          </p:cNvCxnSpPr>
          <p:nvPr/>
        </p:nvCxnSpPr>
        <p:spPr>
          <a:xfrm>
            <a:off x="3707904"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50" name="Straight Arrow Connector 49"/>
          <p:cNvCxnSpPr>
            <a:stCxn id="42" idx="3"/>
            <a:endCxn id="45" idx="1"/>
          </p:cNvCxnSpPr>
          <p:nvPr/>
        </p:nvCxnSpPr>
        <p:spPr>
          <a:xfrm>
            <a:off x="2411760"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51" name="Rectangle 50"/>
          <p:cNvSpPr/>
          <p:nvPr/>
        </p:nvSpPr>
        <p:spPr>
          <a:xfrm>
            <a:off x="4572000"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p:cNvSpPr/>
          <p:nvPr/>
        </p:nvSpPr>
        <p:spPr>
          <a:xfrm>
            <a:off x="5220072"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Rectangle 52"/>
          <p:cNvSpPr/>
          <p:nvPr/>
        </p:nvSpPr>
        <p:spPr>
          <a:xfrm>
            <a:off x="5868144"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p:cNvCxnSpPr>
            <a:stCxn id="51" idx="3"/>
            <a:endCxn id="52" idx="1"/>
          </p:cNvCxnSpPr>
          <p:nvPr/>
        </p:nvCxnSpPr>
        <p:spPr>
          <a:xfrm>
            <a:off x="5004048"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55" name="Straight Arrow Connector 54"/>
          <p:cNvCxnSpPr>
            <a:stCxn id="52" idx="3"/>
            <a:endCxn id="53" idx="1"/>
          </p:cNvCxnSpPr>
          <p:nvPr/>
        </p:nvCxnSpPr>
        <p:spPr>
          <a:xfrm>
            <a:off x="5652120"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56" name="Rectangle 55"/>
          <p:cNvSpPr/>
          <p:nvPr/>
        </p:nvSpPr>
        <p:spPr>
          <a:xfrm>
            <a:off x="6516216"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ectangle 56"/>
          <p:cNvSpPr/>
          <p:nvPr/>
        </p:nvSpPr>
        <p:spPr>
          <a:xfrm>
            <a:off x="7164288" y="4402620"/>
            <a:ext cx="432048" cy="400044"/>
          </a:xfrm>
          <a:prstGeom prst="rect">
            <a:avLst/>
          </a:prstGeom>
          <a:solidFill>
            <a:schemeClr val="accent5"/>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9" name="Straight Arrow Connector 58"/>
          <p:cNvCxnSpPr>
            <a:stCxn id="56" idx="3"/>
            <a:endCxn id="57" idx="1"/>
          </p:cNvCxnSpPr>
          <p:nvPr/>
        </p:nvCxnSpPr>
        <p:spPr>
          <a:xfrm>
            <a:off x="6948264"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61" name="Straight Arrow Connector 60"/>
          <p:cNvCxnSpPr>
            <a:stCxn id="53" idx="3"/>
            <a:endCxn id="56" idx="1"/>
          </p:cNvCxnSpPr>
          <p:nvPr/>
        </p:nvCxnSpPr>
        <p:spPr>
          <a:xfrm>
            <a:off x="6300192"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cxnSp>
        <p:nvCxnSpPr>
          <p:cNvPr id="62" name="Straight Arrow Connector 61"/>
          <p:cNvCxnSpPr>
            <a:stCxn id="47" idx="3"/>
            <a:endCxn id="51" idx="1"/>
          </p:cNvCxnSpPr>
          <p:nvPr/>
        </p:nvCxnSpPr>
        <p:spPr>
          <a:xfrm>
            <a:off x="4355976" y="4602642"/>
            <a:ext cx="216024" cy="0"/>
          </a:xfrm>
          <a:prstGeom prst="straightConnector1">
            <a:avLst/>
          </a:prstGeom>
          <a:ln>
            <a:solidFill>
              <a:schemeClr val="accent5">
                <a:lumMod val="50000"/>
              </a:schemeClr>
            </a:solidFill>
            <a:headEnd type="arrow"/>
            <a:tailEnd type="none"/>
          </a:ln>
        </p:spPr>
        <p:style>
          <a:lnRef idx="2">
            <a:schemeClr val="accent6">
              <a:shade val="50000"/>
            </a:schemeClr>
          </a:lnRef>
          <a:fillRef idx="1">
            <a:schemeClr val="accent6"/>
          </a:fillRef>
          <a:effectRef idx="0">
            <a:schemeClr val="accent6"/>
          </a:effectRef>
          <a:fontRef idx="minor">
            <a:schemeClr val="lt1"/>
          </a:fontRef>
        </p:style>
      </p:cxnSp>
      <p:sp>
        <p:nvSpPr>
          <p:cNvPr id="63" name="TextBox 62"/>
          <p:cNvSpPr txBox="1"/>
          <p:nvPr/>
        </p:nvSpPr>
        <p:spPr>
          <a:xfrm>
            <a:off x="7596336" y="1522300"/>
            <a:ext cx="1547664" cy="307777"/>
          </a:xfrm>
          <a:prstGeom prst="rect">
            <a:avLst/>
          </a:prstGeom>
          <a:noFill/>
        </p:spPr>
        <p:txBody>
          <a:bodyPr wrap="square" rtlCol="0">
            <a:spAutoFit/>
          </a:bodyPr>
          <a:lstStyle/>
          <a:p>
            <a:pPr algn="ctr"/>
            <a:r>
              <a:rPr lang="en-US" dirty="0"/>
              <a:t>Parent chain</a:t>
            </a:r>
          </a:p>
        </p:txBody>
      </p:sp>
      <p:sp>
        <p:nvSpPr>
          <p:cNvPr id="64" name="TextBox 63"/>
          <p:cNvSpPr txBox="1"/>
          <p:nvPr/>
        </p:nvSpPr>
        <p:spPr>
          <a:xfrm>
            <a:off x="7668344" y="4402620"/>
            <a:ext cx="1152128" cy="307777"/>
          </a:xfrm>
          <a:prstGeom prst="rect">
            <a:avLst/>
          </a:prstGeom>
          <a:noFill/>
        </p:spPr>
        <p:txBody>
          <a:bodyPr wrap="square" rtlCol="0">
            <a:spAutoFit/>
          </a:bodyPr>
          <a:lstStyle/>
          <a:p>
            <a:pPr algn="ctr"/>
            <a:r>
              <a:rPr lang="en-US" dirty="0" err="1"/>
              <a:t>Sidechain</a:t>
            </a:r>
            <a:endParaRPr lang="en-US" dirty="0"/>
          </a:p>
        </p:txBody>
      </p:sp>
      <p:sp>
        <p:nvSpPr>
          <p:cNvPr id="84" name="TextBox 83"/>
          <p:cNvSpPr txBox="1"/>
          <p:nvPr/>
        </p:nvSpPr>
        <p:spPr>
          <a:xfrm>
            <a:off x="1907704" y="882229"/>
            <a:ext cx="1728192" cy="276999"/>
          </a:xfrm>
          <a:prstGeom prst="rect">
            <a:avLst/>
          </a:prstGeom>
          <a:noFill/>
        </p:spPr>
        <p:txBody>
          <a:bodyPr wrap="square" rtlCol="0">
            <a:spAutoFit/>
          </a:bodyPr>
          <a:lstStyle/>
          <a:p>
            <a:pPr algn="ctr"/>
            <a:r>
              <a:rPr lang="en-US" sz="1200" b="1" dirty="0"/>
              <a:t>Lock parent token Tx</a:t>
            </a:r>
          </a:p>
        </p:txBody>
      </p:sp>
      <p:sp>
        <p:nvSpPr>
          <p:cNvPr id="85" name="Down Arrow 84"/>
          <p:cNvSpPr/>
          <p:nvPr/>
        </p:nvSpPr>
        <p:spPr>
          <a:xfrm>
            <a:off x="2699792" y="1202264"/>
            <a:ext cx="216024" cy="2400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7" name="TextBox 86"/>
          <p:cNvSpPr txBox="1"/>
          <p:nvPr/>
        </p:nvSpPr>
        <p:spPr>
          <a:xfrm>
            <a:off x="5868144" y="882229"/>
            <a:ext cx="1728192" cy="276999"/>
          </a:xfrm>
          <a:prstGeom prst="rect">
            <a:avLst/>
          </a:prstGeom>
          <a:noFill/>
        </p:spPr>
        <p:txBody>
          <a:bodyPr wrap="square" rtlCol="0">
            <a:spAutoFit/>
          </a:bodyPr>
          <a:lstStyle/>
          <a:p>
            <a:pPr algn="ctr"/>
            <a:r>
              <a:rPr lang="en-US" sz="1200" b="1" dirty="0"/>
              <a:t>Unlock parent token Tx</a:t>
            </a:r>
          </a:p>
        </p:txBody>
      </p:sp>
      <p:sp>
        <p:nvSpPr>
          <p:cNvPr id="88" name="Down Arrow 87"/>
          <p:cNvSpPr/>
          <p:nvPr/>
        </p:nvSpPr>
        <p:spPr>
          <a:xfrm>
            <a:off x="6660232" y="1202264"/>
            <a:ext cx="216024" cy="2400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9" name="TextBox 88"/>
          <p:cNvSpPr txBox="1"/>
          <p:nvPr/>
        </p:nvSpPr>
        <p:spPr>
          <a:xfrm>
            <a:off x="3275856" y="5042692"/>
            <a:ext cx="1728192" cy="276999"/>
          </a:xfrm>
          <a:prstGeom prst="rect">
            <a:avLst/>
          </a:prstGeom>
          <a:noFill/>
        </p:spPr>
        <p:txBody>
          <a:bodyPr wrap="square" rtlCol="0">
            <a:spAutoFit/>
          </a:bodyPr>
          <a:lstStyle/>
          <a:p>
            <a:pPr algn="ctr"/>
            <a:r>
              <a:rPr lang="en-US" sz="1200" b="1" dirty="0"/>
              <a:t>Unlock parent token </a:t>
            </a:r>
            <a:r>
              <a:rPr lang="en-US" sz="1200" b="1" dirty="0" err="1"/>
              <a:t>Tx</a:t>
            </a:r>
            <a:endParaRPr lang="en-US" sz="1200" b="1" dirty="0"/>
          </a:p>
        </p:txBody>
      </p:sp>
      <p:sp>
        <p:nvSpPr>
          <p:cNvPr id="91" name="TextBox 90"/>
          <p:cNvSpPr txBox="1"/>
          <p:nvPr/>
        </p:nvSpPr>
        <p:spPr>
          <a:xfrm>
            <a:off x="5292080" y="5042692"/>
            <a:ext cx="1728192" cy="276999"/>
          </a:xfrm>
          <a:prstGeom prst="rect">
            <a:avLst/>
          </a:prstGeom>
          <a:noFill/>
        </p:spPr>
        <p:txBody>
          <a:bodyPr wrap="square" rtlCol="0">
            <a:spAutoFit/>
          </a:bodyPr>
          <a:lstStyle/>
          <a:p>
            <a:pPr algn="ctr"/>
            <a:r>
              <a:rPr lang="en-US" sz="1200" b="1" dirty="0"/>
              <a:t>Lock parent token </a:t>
            </a:r>
            <a:r>
              <a:rPr lang="en-US" sz="1200" b="1" dirty="0" err="1"/>
              <a:t>Tx</a:t>
            </a:r>
            <a:endParaRPr lang="en-US" sz="1200" b="1" dirty="0"/>
          </a:p>
        </p:txBody>
      </p:sp>
      <p:sp>
        <p:nvSpPr>
          <p:cNvPr id="93" name="Down Arrow 92"/>
          <p:cNvSpPr/>
          <p:nvPr/>
        </p:nvSpPr>
        <p:spPr>
          <a:xfrm flipV="1">
            <a:off x="6012160" y="4882673"/>
            <a:ext cx="216024" cy="240027"/>
          </a:xfrm>
          <a:prstGeom prst="downArrow">
            <a:avLst/>
          </a:prstGeom>
          <a:solidFill>
            <a:schemeClr val="accent5"/>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Down Arrow 93"/>
          <p:cNvSpPr/>
          <p:nvPr/>
        </p:nvSpPr>
        <p:spPr>
          <a:xfrm flipV="1">
            <a:off x="3995936" y="4892998"/>
            <a:ext cx="216024" cy="240027"/>
          </a:xfrm>
          <a:prstGeom prst="downArrow">
            <a:avLst/>
          </a:prstGeom>
          <a:solidFill>
            <a:schemeClr val="accent5"/>
          </a:solid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descr="Notary-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51720" y="2242380"/>
            <a:ext cx="674960" cy="770213"/>
          </a:xfrm>
          <a:prstGeom prst="rect">
            <a:avLst/>
          </a:prstGeom>
        </p:spPr>
      </p:pic>
      <p:pic>
        <p:nvPicPr>
          <p:cNvPr id="72" name="Picture 71" descr="Notary-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51720" y="3442513"/>
            <a:ext cx="674960" cy="770213"/>
          </a:xfrm>
          <a:prstGeom prst="rect">
            <a:avLst/>
          </a:prstGeom>
        </p:spPr>
      </p:pic>
      <p:sp>
        <p:nvSpPr>
          <p:cNvPr id="76" name="Rounded Rectangle 75"/>
          <p:cNvSpPr/>
          <p:nvPr/>
        </p:nvSpPr>
        <p:spPr>
          <a:xfrm rot="5400000">
            <a:off x="3503882" y="1798331"/>
            <a:ext cx="1920213" cy="2808312"/>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US" b="1" dirty="0"/>
              <a:t>Exchange</a:t>
            </a:r>
          </a:p>
        </p:txBody>
      </p:sp>
      <p:pic>
        <p:nvPicPr>
          <p:cNvPr id="78" name="Picture 77" descr="wallet-xxl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2402398"/>
            <a:ext cx="401464" cy="446071"/>
          </a:xfrm>
          <a:prstGeom prst="rect">
            <a:avLst/>
          </a:prstGeom>
        </p:spPr>
      </p:pic>
      <p:pic>
        <p:nvPicPr>
          <p:cNvPr id="79" name="Picture 78" descr="wallet-xxl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3602531"/>
            <a:ext cx="401464" cy="446071"/>
          </a:xfrm>
          <a:prstGeom prst="rect">
            <a:avLst/>
          </a:prstGeom>
        </p:spPr>
      </p:pic>
      <p:cxnSp>
        <p:nvCxnSpPr>
          <p:cNvPr id="83" name="Straight Arrow Connector 82"/>
          <p:cNvCxnSpPr>
            <a:endCxn id="78" idx="0"/>
          </p:cNvCxnSpPr>
          <p:nvPr/>
        </p:nvCxnSpPr>
        <p:spPr>
          <a:xfrm>
            <a:off x="2843808" y="1922345"/>
            <a:ext cx="1424868" cy="480053"/>
          </a:xfrm>
          <a:prstGeom prst="straightConnector1">
            <a:avLst/>
          </a:prstGeom>
          <a:ln w="28575" cmpd="sng">
            <a:prstDash val="sysDash"/>
            <a:tailEnd type="arrow"/>
          </a:ln>
        </p:spPr>
        <p:style>
          <a:lnRef idx="1">
            <a:schemeClr val="accent4"/>
          </a:lnRef>
          <a:fillRef idx="0">
            <a:schemeClr val="accent4"/>
          </a:fillRef>
          <a:effectRef idx="0">
            <a:schemeClr val="accent4"/>
          </a:effectRef>
          <a:fontRef idx="minor">
            <a:schemeClr val="tx1"/>
          </a:fontRef>
        </p:style>
      </p:cxnSp>
      <p:cxnSp>
        <p:nvCxnSpPr>
          <p:cNvPr id="86" name="Straight Arrow Connector 85"/>
          <p:cNvCxnSpPr>
            <a:stCxn id="78" idx="0"/>
          </p:cNvCxnSpPr>
          <p:nvPr/>
        </p:nvCxnSpPr>
        <p:spPr>
          <a:xfrm flipV="1">
            <a:off x="4268676" y="1922345"/>
            <a:ext cx="2463564" cy="480053"/>
          </a:xfrm>
          <a:prstGeom prst="straightConnector1">
            <a:avLst/>
          </a:prstGeom>
          <a:ln w="28575" cmpd="sng">
            <a:prstDash val="sysDash"/>
            <a:tailEnd type="arrow"/>
          </a:ln>
        </p:spPr>
        <p:style>
          <a:lnRef idx="1">
            <a:schemeClr val="accent4"/>
          </a:lnRef>
          <a:fillRef idx="0">
            <a:schemeClr val="accent4"/>
          </a:fillRef>
          <a:effectRef idx="0">
            <a:schemeClr val="accent4"/>
          </a:effectRef>
          <a:fontRef idx="minor">
            <a:schemeClr val="tx1"/>
          </a:fontRef>
        </p:style>
      </p:cxnSp>
      <p:cxnSp>
        <p:nvCxnSpPr>
          <p:cNvPr id="90" name="Straight Arrow Connector 89"/>
          <p:cNvCxnSpPr>
            <a:stCxn id="79" idx="2"/>
          </p:cNvCxnSpPr>
          <p:nvPr/>
        </p:nvCxnSpPr>
        <p:spPr>
          <a:xfrm flipH="1">
            <a:off x="4139952" y="4048602"/>
            <a:ext cx="128724" cy="354018"/>
          </a:xfrm>
          <a:prstGeom prst="straightConnector1">
            <a:avLst/>
          </a:prstGeom>
          <a:ln>
            <a:solidFill>
              <a:schemeClr val="accent5">
                <a:lumMod val="50000"/>
              </a:schemeClr>
            </a:solidFill>
            <a:prstDash val="sysDash"/>
            <a:tailEnd type="arrow"/>
          </a:ln>
        </p:spPr>
        <p:style>
          <a:lnRef idx="2">
            <a:schemeClr val="accent6">
              <a:shade val="50000"/>
            </a:schemeClr>
          </a:lnRef>
          <a:fillRef idx="1">
            <a:schemeClr val="accent6"/>
          </a:fillRef>
          <a:effectRef idx="0">
            <a:schemeClr val="accent6"/>
          </a:effectRef>
          <a:fontRef idx="minor">
            <a:schemeClr val="lt1"/>
          </a:fontRef>
        </p:style>
      </p:cxnSp>
      <p:cxnSp>
        <p:nvCxnSpPr>
          <p:cNvPr id="92" name="Straight Arrow Connector 91"/>
          <p:cNvCxnSpPr>
            <a:endCxn id="79" idx="2"/>
          </p:cNvCxnSpPr>
          <p:nvPr/>
        </p:nvCxnSpPr>
        <p:spPr>
          <a:xfrm flipH="1" flipV="1">
            <a:off x="4268676" y="4048602"/>
            <a:ext cx="1815492" cy="354018"/>
          </a:xfrm>
          <a:prstGeom prst="straightConnector1">
            <a:avLst/>
          </a:prstGeom>
          <a:ln>
            <a:solidFill>
              <a:schemeClr val="accent5">
                <a:lumMod val="50000"/>
              </a:schemeClr>
            </a:solidFill>
            <a:prstDash val="sysDash"/>
            <a:tailEnd type="arrow"/>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p:cNvCxnSpPr>
            <a:stCxn id="3" idx="1"/>
            <a:endCxn id="78" idx="1"/>
          </p:cNvCxnSpPr>
          <p:nvPr/>
        </p:nvCxnSpPr>
        <p:spPr>
          <a:xfrm flipV="1">
            <a:off x="2726680" y="2625434"/>
            <a:ext cx="1341264" cy="2053"/>
          </a:xfrm>
          <a:prstGeom prst="straightConnector1">
            <a:avLst/>
          </a:prstGeom>
          <a:ln w="28575" cmpd="sng">
            <a:tailEnd type="arrow"/>
          </a:ln>
        </p:spPr>
        <p:style>
          <a:lnRef idx="1">
            <a:schemeClr val="accent5"/>
          </a:lnRef>
          <a:fillRef idx="0">
            <a:schemeClr val="accent5"/>
          </a:fillRef>
          <a:effectRef idx="0">
            <a:schemeClr val="accent5"/>
          </a:effectRef>
          <a:fontRef idx="minor">
            <a:schemeClr val="tx1"/>
          </a:fontRef>
        </p:style>
      </p:cxnSp>
      <p:cxnSp>
        <p:nvCxnSpPr>
          <p:cNvPr id="75" name="Straight Arrow Connector 74"/>
          <p:cNvCxnSpPr>
            <a:stCxn id="72" idx="1"/>
            <a:endCxn id="79" idx="1"/>
          </p:cNvCxnSpPr>
          <p:nvPr/>
        </p:nvCxnSpPr>
        <p:spPr>
          <a:xfrm flipV="1">
            <a:off x="2726680" y="3825567"/>
            <a:ext cx="1341264" cy="2053"/>
          </a:xfrm>
          <a:prstGeom prst="straightConnector1">
            <a:avLst/>
          </a:prstGeom>
          <a:ln w="28575" cmpd="sng">
            <a:tailEnd type="arrow"/>
          </a:ln>
        </p:spPr>
        <p:style>
          <a:lnRef idx="1">
            <a:schemeClr val="accent5"/>
          </a:lnRef>
          <a:fillRef idx="0">
            <a:schemeClr val="accent5"/>
          </a:fillRef>
          <a:effectRef idx="0">
            <a:schemeClr val="accent5"/>
          </a:effectRef>
          <a:fontRef idx="minor">
            <a:schemeClr val="tx1"/>
          </a:fontRef>
        </p:style>
      </p:cxnSp>
      <p:cxnSp>
        <p:nvCxnSpPr>
          <p:cNvPr id="95" name="Straight Arrow Connector 94"/>
          <p:cNvCxnSpPr>
            <a:stCxn id="3" idx="1"/>
            <a:endCxn id="79" idx="1"/>
          </p:cNvCxnSpPr>
          <p:nvPr/>
        </p:nvCxnSpPr>
        <p:spPr>
          <a:xfrm>
            <a:off x="2726680" y="2627487"/>
            <a:ext cx="1341264" cy="1198080"/>
          </a:xfrm>
          <a:prstGeom prst="straightConnector1">
            <a:avLst/>
          </a:prstGeom>
          <a:ln w="28575" cmpd="sng">
            <a:tailEnd type="arrow"/>
          </a:ln>
        </p:spPr>
        <p:style>
          <a:lnRef idx="1">
            <a:schemeClr val="accent5"/>
          </a:lnRef>
          <a:fillRef idx="0">
            <a:schemeClr val="accent5"/>
          </a:fillRef>
          <a:effectRef idx="0">
            <a:schemeClr val="accent5"/>
          </a:effectRef>
          <a:fontRef idx="minor">
            <a:schemeClr val="tx1"/>
          </a:fontRef>
        </p:style>
      </p:cxnSp>
      <p:cxnSp>
        <p:nvCxnSpPr>
          <p:cNvPr id="96" name="Straight Arrow Connector 95"/>
          <p:cNvCxnSpPr>
            <a:stCxn id="72" idx="1"/>
            <a:endCxn id="78" idx="1"/>
          </p:cNvCxnSpPr>
          <p:nvPr/>
        </p:nvCxnSpPr>
        <p:spPr>
          <a:xfrm flipV="1">
            <a:off x="2726680" y="2625433"/>
            <a:ext cx="1341264" cy="1202187"/>
          </a:xfrm>
          <a:prstGeom prst="straightConnector1">
            <a:avLst/>
          </a:prstGeom>
          <a:ln w="28575" cmpd="sng">
            <a:tailEnd type="arrow"/>
          </a:ln>
        </p:spPr>
        <p:style>
          <a:lnRef idx="1">
            <a:schemeClr val="accent5"/>
          </a:lnRef>
          <a:fillRef idx="0">
            <a:schemeClr val="accent5"/>
          </a:fillRef>
          <a:effectRef idx="0">
            <a:schemeClr val="accent5"/>
          </a:effectRef>
          <a:fontRef idx="minor">
            <a:schemeClr val="tx1"/>
          </a:fontRef>
        </p:style>
      </p:cxnSp>
      <p:sp>
        <p:nvSpPr>
          <p:cNvPr id="82" name="TextBox 81"/>
          <p:cNvSpPr txBox="1"/>
          <p:nvPr/>
        </p:nvSpPr>
        <p:spPr>
          <a:xfrm>
            <a:off x="3131840" y="3282496"/>
            <a:ext cx="2160240" cy="276999"/>
          </a:xfrm>
          <a:prstGeom prst="rect">
            <a:avLst/>
          </a:prstGeom>
          <a:noFill/>
        </p:spPr>
        <p:txBody>
          <a:bodyPr wrap="square" rtlCol="0">
            <a:spAutoFit/>
          </a:bodyPr>
          <a:lstStyle/>
          <a:p>
            <a:pPr algn="ctr"/>
            <a:r>
              <a:rPr lang="en-US" sz="1200" b="1" dirty="0"/>
              <a:t>Multi-sig wallet on </a:t>
            </a:r>
            <a:r>
              <a:rPr lang="en-US" sz="1200" b="1" dirty="0" err="1"/>
              <a:t>sidechain</a:t>
            </a:r>
            <a:endParaRPr lang="en-US" sz="1200" b="1" dirty="0"/>
          </a:p>
        </p:txBody>
      </p:sp>
      <p:sp>
        <p:nvSpPr>
          <p:cNvPr id="80" name="TextBox 79"/>
          <p:cNvSpPr txBox="1"/>
          <p:nvPr/>
        </p:nvSpPr>
        <p:spPr>
          <a:xfrm>
            <a:off x="3059832" y="2882452"/>
            <a:ext cx="2304256" cy="276999"/>
          </a:xfrm>
          <a:prstGeom prst="rect">
            <a:avLst/>
          </a:prstGeom>
          <a:noFill/>
        </p:spPr>
        <p:txBody>
          <a:bodyPr wrap="square" rtlCol="0">
            <a:spAutoFit/>
          </a:bodyPr>
          <a:lstStyle/>
          <a:p>
            <a:pPr algn="ctr"/>
            <a:r>
              <a:rPr lang="en-US" sz="1200" b="1" dirty="0"/>
              <a:t>Multi-sig wallet on parent chain</a:t>
            </a:r>
          </a:p>
        </p:txBody>
      </p:sp>
      <p:sp>
        <p:nvSpPr>
          <p:cNvPr id="97" name="TextBox 96"/>
          <p:cNvSpPr txBox="1"/>
          <p:nvPr/>
        </p:nvSpPr>
        <p:spPr>
          <a:xfrm>
            <a:off x="1115616" y="2562416"/>
            <a:ext cx="1008112" cy="276999"/>
          </a:xfrm>
          <a:prstGeom prst="rect">
            <a:avLst/>
          </a:prstGeom>
          <a:noFill/>
        </p:spPr>
        <p:txBody>
          <a:bodyPr wrap="square" rtlCol="0">
            <a:spAutoFit/>
          </a:bodyPr>
          <a:lstStyle/>
          <a:p>
            <a:pPr algn="ctr"/>
            <a:r>
              <a:rPr lang="en-US" sz="1200" b="1" dirty="0"/>
              <a:t>Notary 1</a:t>
            </a:r>
          </a:p>
        </p:txBody>
      </p:sp>
      <p:sp>
        <p:nvSpPr>
          <p:cNvPr id="98" name="TextBox 97"/>
          <p:cNvSpPr txBox="1"/>
          <p:nvPr/>
        </p:nvSpPr>
        <p:spPr>
          <a:xfrm>
            <a:off x="1115616" y="3774808"/>
            <a:ext cx="1008112" cy="276999"/>
          </a:xfrm>
          <a:prstGeom prst="rect">
            <a:avLst/>
          </a:prstGeom>
          <a:noFill/>
        </p:spPr>
        <p:txBody>
          <a:bodyPr wrap="square" rtlCol="0">
            <a:spAutoFit/>
          </a:bodyPr>
          <a:lstStyle/>
          <a:p>
            <a:pPr algn="ctr"/>
            <a:r>
              <a:rPr lang="en-US" sz="1200" b="1" dirty="0"/>
              <a:t>Notary 2</a:t>
            </a:r>
          </a:p>
        </p:txBody>
      </p:sp>
      <p:sp>
        <p:nvSpPr>
          <p:cNvPr id="99" name="TextBox 98"/>
          <p:cNvSpPr txBox="1"/>
          <p:nvPr/>
        </p:nvSpPr>
        <p:spPr>
          <a:xfrm>
            <a:off x="2627784" y="2322389"/>
            <a:ext cx="432048" cy="276999"/>
          </a:xfrm>
          <a:prstGeom prst="rect">
            <a:avLst/>
          </a:prstGeom>
          <a:noFill/>
        </p:spPr>
        <p:txBody>
          <a:bodyPr wrap="square" rtlCol="0">
            <a:spAutoFit/>
          </a:bodyPr>
          <a:lstStyle/>
          <a:p>
            <a:r>
              <a:rPr lang="en-US" sz="1200" dirty="0"/>
              <a:t>sign</a:t>
            </a:r>
          </a:p>
        </p:txBody>
      </p:sp>
      <p:sp>
        <p:nvSpPr>
          <p:cNvPr id="100" name="TextBox 99"/>
          <p:cNvSpPr txBox="1"/>
          <p:nvPr/>
        </p:nvSpPr>
        <p:spPr>
          <a:xfrm>
            <a:off x="2699792" y="3774808"/>
            <a:ext cx="432048" cy="276999"/>
          </a:xfrm>
          <a:prstGeom prst="rect">
            <a:avLst/>
          </a:prstGeom>
          <a:noFill/>
        </p:spPr>
        <p:txBody>
          <a:bodyPr wrap="square" rtlCol="0">
            <a:spAutoFit/>
          </a:bodyPr>
          <a:lstStyle/>
          <a:p>
            <a:r>
              <a:rPr lang="en-US" sz="1200" dirty="0"/>
              <a:t>sign</a:t>
            </a:r>
          </a:p>
        </p:txBody>
      </p:sp>
      <p:pic>
        <p:nvPicPr>
          <p:cNvPr id="103" name="Picture 102" descr="liquid-by-blockstre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4357" y="3146563"/>
            <a:ext cx="1488199" cy="743171"/>
          </a:xfrm>
          <a:prstGeom prst="rect">
            <a:avLst/>
          </a:prstGeom>
        </p:spPr>
      </p:pic>
      <p:sp>
        <p:nvSpPr>
          <p:cNvPr id="77" name="Title 1"/>
          <p:cNvSpPr txBox="1">
            <a:spLocks/>
          </p:cNvSpPr>
          <p:nvPr/>
        </p:nvSpPr>
        <p:spPr>
          <a:xfrm>
            <a:off x="6811427" y="2246118"/>
            <a:ext cx="1826176" cy="829174"/>
          </a:xfrm>
          <a:prstGeom prst="rect">
            <a:avLst/>
          </a:prstGeom>
        </p:spPr>
        <p:txBody>
          <a:bodyPr vert="horz" lIns="71323" tIns="35662" rIns="71323" bIns="35662" rtlCol="0" anchor="ctr">
            <a:normAutofit fontScale="97500"/>
          </a:bodyPr>
          <a:lstStyle>
            <a:lvl1pPr algn="l" defTabSz="713232" rtl="0" eaLnBrk="1" latinLnBrk="0" hangingPunct="1">
              <a:lnSpc>
                <a:spcPct val="90000"/>
              </a:lnSpc>
              <a:spcBef>
                <a:spcPct val="0"/>
              </a:spcBef>
              <a:buNone/>
              <a:defRPr sz="3100" b="1" kern="1200">
                <a:solidFill>
                  <a:schemeClr val="tx1"/>
                </a:solidFill>
                <a:latin typeface="+mj-lt"/>
                <a:ea typeface="+mj-ea"/>
                <a:cs typeface="+mj-cs"/>
              </a:defRPr>
            </a:lvl1pPr>
          </a:lstStyle>
          <a:p>
            <a:pPr algn="ctr"/>
            <a:r>
              <a:rPr lang="en-US" sz="2400" dirty="0"/>
              <a:t>Multi-Sig Federation</a:t>
            </a:r>
          </a:p>
        </p:txBody>
      </p:sp>
      <p:sp>
        <p:nvSpPr>
          <p:cNvPr id="104" name="Title 1"/>
          <p:cNvSpPr txBox="1">
            <a:spLocks/>
          </p:cNvSpPr>
          <p:nvPr/>
        </p:nvSpPr>
        <p:spPr>
          <a:xfrm>
            <a:off x="1475656" y="12119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Sidechain 5/5</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18</a:t>
            </a:fld>
            <a:r>
              <a:rPr lang="en-AU"/>
              <a:t>  |</a:t>
            </a:r>
            <a:endParaRPr lang="en-AU" dirty="0"/>
          </a:p>
        </p:txBody>
      </p:sp>
    </p:spTree>
    <p:extLst>
      <p:ext uri="{BB962C8B-B14F-4D97-AF65-F5344CB8AC3E}">
        <p14:creationId xmlns:p14="http://schemas.microsoft.com/office/powerpoint/2010/main" val="270395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of Sidechain</a:t>
            </a:r>
          </a:p>
        </p:txBody>
      </p:sp>
      <p:sp>
        <p:nvSpPr>
          <p:cNvPr id="3" name="Content Placeholder 2"/>
          <p:cNvSpPr>
            <a:spLocks noGrp="1"/>
          </p:cNvSpPr>
          <p:nvPr>
            <p:ph idx="1"/>
          </p:nvPr>
        </p:nvSpPr>
        <p:spPr/>
        <p:txBody>
          <a:bodyPr/>
          <a:lstStyle/>
          <a:p>
            <a:r>
              <a:rPr lang="en-US" dirty="0"/>
              <a:t>Public sidechain might not have settlement finality</a:t>
            </a:r>
          </a:p>
          <a:p>
            <a:pPr lvl="1"/>
            <a:r>
              <a:rPr lang="en-US" dirty="0"/>
              <a:t>Probabilistic assurance only</a:t>
            </a:r>
          </a:p>
          <a:p>
            <a:pPr lvl="1"/>
            <a:r>
              <a:rPr lang="en-US" dirty="0"/>
              <a:t>Parent chain can never be 100% sure if a sidechain transaction has been accepted by the network </a:t>
            </a:r>
          </a:p>
          <a:p>
            <a:pPr lvl="1"/>
            <a:r>
              <a:rPr lang="en-US" dirty="0"/>
              <a:t>Either does sidechain</a:t>
            </a:r>
          </a:p>
          <a:p>
            <a:pPr lvl="1"/>
            <a:endParaRPr lang="en-US" dirty="0"/>
          </a:p>
          <a:p>
            <a:r>
              <a:rPr lang="en-US" dirty="0"/>
              <a:t>Bitcoin-backed sidechains requires a soft-fork or hard-fork for Bitcoin to add new complex opcodes.</a:t>
            </a:r>
          </a:p>
          <a:p>
            <a:endParaRPr lang="en-US"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19</a:t>
            </a:fld>
            <a:r>
              <a:rPr lang="en-AU"/>
              <a:t>  |</a:t>
            </a:r>
            <a:endParaRPr lang="en-AU" dirty="0"/>
          </a:p>
        </p:txBody>
      </p:sp>
    </p:spTree>
    <p:extLst>
      <p:ext uri="{BB962C8B-B14F-4D97-AF65-F5344CB8AC3E}">
        <p14:creationId xmlns:p14="http://schemas.microsoft.com/office/powerpoint/2010/main" val="4255090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at-is-Website-Taxonomy-and-Metadata__Website-Taxonomy.png"/>
          <p:cNvPicPr>
            <a:picLocks noChangeAspect="1"/>
          </p:cNvPicPr>
          <p:nvPr/>
        </p:nvPicPr>
        <p:blipFill rotWithShape="1">
          <a:blip r:embed="rId3">
            <a:extLst>
              <a:ext uri="{28A0092B-C50C-407E-A947-70E740481C1C}">
                <a14:useLocalDpi xmlns:a14="http://schemas.microsoft.com/office/drawing/2010/main" val="0"/>
              </a:ext>
            </a:extLst>
          </a:blip>
          <a:srcRect t="30052"/>
          <a:stretch/>
        </p:blipFill>
        <p:spPr>
          <a:xfrm>
            <a:off x="5724128" y="2047761"/>
            <a:ext cx="3216552" cy="2249899"/>
          </a:xfrm>
          <a:prstGeom prst="rect">
            <a:avLst/>
          </a:prstGeom>
        </p:spPr>
      </p:pic>
      <p:sp>
        <p:nvSpPr>
          <p:cNvPr id="2" name="Title 1"/>
          <p:cNvSpPr>
            <a:spLocks noGrp="1"/>
          </p:cNvSpPr>
          <p:nvPr>
            <p:ph type="title"/>
          </p:nvPr>
        </p:nvSpPr>
        <p:spPr/>
        <p:txBody>
          <a:bodyPr/>
          <a:lstStyle/>
          <a:p>
            <a:r>
              <a:rPr lang="en-US" dirty="0"/>
              <a:t>Why Taxonomy? (Recap)</a:t>
            </a:r>
          </a:p>
        </p:txBody>
      </p:sp>
      <p:sp>
        <p:nvSpPr>
          <p:cNvPr id="4" name="Content Placeholder 3"/>
          <p:cNvSpPr>
            <a:spLocks noGrp="1"/>
          </p:cNvSpPr>
          <p:nvPr>
            <p:ph idx="1"/>
          </p:nvPr>
        </p:nvSpPr>
        <p:spPr>
          <a:xfrm>
            <a:off x="251520" y="1489348"/>
            <a:ext cx="8892480" cy="3989495"/>
          </a:xfrm>
        </p:spPr>
        <p:txBody>
          <a:bodyPr>
            <a:normAutofit fontScale="92500" lnSpcReduction="10000"/>
          </a:bodyPr>
          <a:lstStyle/>
          <a:p>
            <a:r>
              <a:rPr lang="en-US" dirty="0"/>
              <a:t>Diverse range of blockchain has emerged since the advent of </a:t>
            </a:r>
            <a:r>
              <a:rPr lang="en-US" dirty="0" err="1"/>
              <a:t>Bitcoin</a:t>
            </a:r>
            <a:r>
              <a:rPr lang="en-US" dirty="0"/>
              <a:t> (2008)</a:t>
            </a:r>
          </a:p>
          <a:p>
            <a:pPr lvl="1"/>
            <a:r>
              <a:rPr lang="en-US" dirty="0"/>
              <a:t>Complex internal structure and many configurations and variants</a:t>
            </a:r>
          </a:p>
          <a:p>
            <a:r>
              <a:rPr lang="en-US" dirty="0"/>
              <a:t>Comparison of different blockchain is difficult </a:t>
            </a:r>
          </a:p>
          <a:p>
            <a:pPr lvl="1"/>
            <a:r>
              <a:rPr lang="en-US" dirty="0"/>
              <a:t>Lack of product data and technology evaluation resources</a:t>
            </a:r>
          </a:p>
          <a:p>
            <a:r>
              <a:rPr lang="en-US" dirty="0"/>
              <a:t>Blockchain Taxonomy</a:t>
            </a:r>
          </a:p>
          <a:p>
            <a:pPr lvl="1"/>
            <a:r>
              <a:rPr lang="en-US" dirty="0"/>
              <a:t>Dimensions and categories for classifying blockchains </a:t>
            </a:r>
          </a:p>
          <a:p>
            <a:pPr lvl="1"/>
            <a:r>
              <a:rPr lang="en-US" dirty="0"/>
              <a:t>Understanding blockchain technology</a:t>
            </a:r>
          </a:p>
          <a:p>
            <a:r>
              <a:rPr lang="en-US" dirty="0"/>
              <a:t>Benefits</a:t>
            </a:r>
          </a:p>
          <a:p>
            <a:pPr lvl="1"/>
            <a:r>
              <a:rPr lang="en-US" dirty="0"/>
              <a:t>Systematically consider the features and configurations of blockchain</a:t>
            </a:r>
          </a:p>
          <a:p>
            <a:pPr lvl="1"/>
            <a:r>
              <a:rPr lang="en-US" dirty="0"/>
              <a:t>Explore the conceptual design space</a:t>
            </a:r>
          </a:p>
          <a:p>
            <a:pPr lvl="1"/>
            <a:r>
              <a:rPr lang="en-US" dirty="0"/>
              <a:t>Compare and evaluate design options</a:t>
            </a:r>
          </a:p>
          <a:p>
            <a:pPr lvl="2"/>
            <a:r>
              <a:rPr lang="en-US" dirty="0"/>
              <a:t>Assess their impact on </a:t>
            </a:r>
            <a:r>
              <a:rPr lang="en-US" b="1" dirty="0"/>
              <a:t>quality attributes</a:t>
            </a:r>
          </a:p>
          <a:p>
            <a:pPr lvl="1"/>
            <a:endParaRPr lang="en-US" dirty="0"/>
          </a:p>
        </p:txBody>
      </p:sp>
      <p:sp>
        <p:nvSpPr>
          <p:cNvPr id="3" name="Rectangle 2"/>
          <p:cNvSpPr/>
          <p:nvPr/>
        </p:nvSpPr>
        <p:spPr>
          <a:xfrm>
            <a:off x="8633011" y="4009628"/>
            <a:ext cx="317486" cy="35820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Footer Placeholder 7"/>
          <p:cNvSpPr>
            <a:spLocks noGrp="1"/>
          </p:cNvSpPr>
          <p:nvPr>
            <p:ph type="ftr" sz="quarter" idx="10"/>
          </p:nvPr>
        </p:nvSpPr>
        <p:spPr/>
        <p:txBody>
          <a:bodyPr/>
          <a:lstStyle/>
          <a:p>
            <a:r>
              <a:rPr lang="en-AU"/>
              <a:t>COMP6452 Software Architecture for Blockchain Applications  |  Data61, CSIRO</a:t>
            </a:r>
            <a:endParaRPr lang="en-AU" dirty="0"/>
          </a:p>
        </p:txBody>
      </p:sp>
      <p:sp>
        <p:nvSpPr>
          <p:cNvPr id="9" name="Slide Number Placeholder 8"/>
          <p:cNvSpPr>
            <a:spLocks noGrp="1"/>
          </p:cNvSpPr>
          <p:nvPr>
            <p:ph type="sldNum" sz="quarter" idx="11"/>
          </p:nvPr>
        </p:nvSpPr>
        <p:spPr/>
        <p:txBody>
          <a:bodyPr/>
          <a:lstStyle/>
          <a:p>
            <a:fld id="{2ABE124A-B5C5-46E0-B944-45307B126769}" type="slidenum">
              <a:rPr lang="en-AU" smtClean="0"/>
              <a:pPr/>
              <a:t>2</a:t>
            </a:fld>
            <a:r>
              <a:rPr lang="en-AU"/>
              <a:t>  |</a:t>
            </a:r>
            <a:endParaRPr lang="en-AU" dirty="0"/>
          </a:p>
        </p:txBody>
      </p:sp>
    </p:spTree>
    <p:extLst>
      <p:ext uri="{BB962C8B-B14F-4D97-AF65-F5344CB8AC3E}">
        <p14:creationId xmlns:p14="http://schemas.microsoft.com/office/powerpoint/2010/main" val="1141715320"/>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xmlns:p14="http://schemas.microsoft.com/office/powerpoint/2010/main" spd="slow" advTm="492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Entangled Blockchains</a:t>
            </a:r>
          </a:p>
        </p:txBody>
      </p:sp>
      <p:sp>
        <p:nvSpPr>
          <p:cNvPr id="3" name="Content Placeholder 2"/>
          <p:cNvSpPr>
            <a:spLocks noGrp="1"/>
          </p:cNvSpPr>
          <p:nvPr>
            <p:ph idx="1"/>
          </p:nvPr>
        </p:nvSpPr>
        <p:spPr/>
        <p:txBody>
          <a:bodyPr/>
          <a:lstStyle/>
          <a:p>
            <a:r>
              <a:rPr lang="en-US" dirty="0"/>
              <a:t>Reversal of the lock Tx in parent blockchain </a:t>
            </a:r>
            <a:r>
              <a:rPr lang="en-US" dirty="0">
                <a:sym typeface="Wingdings"/>
              </a:rPr>
              <a:t> Reversal of the unlock Tx in the sidechain blockchain</a:t>
            </a:r>
          </a:p>
          <a:p>
            <a:pPr lvl="1"/>
            <a:r>
              <a:rPr lang="en-US" dirty="0">
                <a:sym typeface="Wingdings"/>
              </a:rPr>
              <a:t>Sidechain Tx is embedded in transaction of parent blockchain (</a:t>
            </a:r>
            <a:r>
              <a:rPr lang="en-US" i="1" dirty="0">
                <a:sym typeface="Wingdings"/>
              </a:rPr>
              <a:t>OP_RETURN</a:t>
            </a:r>
            <a:r>
              <a:rPr lang="en-US" dirty="0">
                <a:sym typeface="Wingdings"/>
              </a:rPr>
              <a:t>)</a:t>
            </a:r>
          </a:p>
          <a:p>
            <a:pPr lvl="1"/>
            <a:r>
              <a:rPr lang="en-US" dirty="0"/>
              <a:t>Sidechain block has extra parent in the parent blockchain</a:t>
            </a:r>
          </a:p>
          <a:p>
            <a:pPr lvl="2"/>
            <a:r>
              <a:rPr lang="en-US" dirty="0"/>
              <a:t>Sidechain blockchain nodes verify that parents </a:t>
            </a:r>
          </a:p>
          <a:p>
            <a:pPr lvl="1"/>
            <a:r>
              <a:rPr lang="en-US" dirty="0"/>
              <a:t>Sidechain block is anchored by cryptographic commitments in parent blockchain Tx</a:t>
            </a:r>
          </a:p>
          <a:p>
            <a:r>
              <a:rPr lang="en-US" dirty="0"/>
              <a:t>Sidechain client maintains a copy of Bitcoin blockchain</a:t>
            </a:r>
          </a:p>
          <a:p>
            <a:r>
              <a:rPr lang="en-US" dirty="0"/>
              <a:t>Downside: considerable overhead on clients</a:t>
            </a:r>
          </a:p>
          <a:p>
            <a:endParaRPr lang="en-US" dirty="0"/>
          </a:p>
        </p:txBody>
      </p:sp>
      <p:sp>
        <p:nvSpPr>
          <p:cNvPr id="4" name="Footer Placeholder 3"/>
          <p:cNvSpPr>
            <a:spLocks noGrp="1"/>
          </p:cNvSpPr>
          <p:nvPr>
            <p:ph type="ftr" sz="quarter" idx="10"/>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20</a:t>
            </a:fld>
            <a:r>
              <a:rPr lang="en-AU"/>
              <a:t>  |</a:t>
            </a:r>
            <a:endParaRPr lang="en-AU" dirty="0"/>
          </a:p>
        </p:txBody>
      </p:sp>
    </p:spTree>
    <p:extLst>
      <p:ext uri="{BB962C8B-B14F-4D97-AF65-F5344CB8AC3E}">
        <p14:creationId xmlns:p14="http://schemas.microsoft.com/office/powerpoint/2010/main" val="141780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Shading 1/5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6" name="Content Placeholder 2"/>
          <p:cNvSpPr>
            <a:spLocks noGrp="1"/>
          </p:cNvSpPr>
          <p:nvPr>
            <p:ph idx="1"/>
          </p:nvPr>
        </p:nvSpPr>
        <p:spPr>
          <a:xfrm>
            <a:off x="353414" y="1591702"/>
            <a:ext cx="8292795" cy="3930094"/>
          </a:xfrm>
        </p:spPr>
        <p:txBody>
          <a:bodyPr>
            <a:normAutofit/>
          </a:bodyPr>
          <a:lstStyle/>
          <a:p>
            <a:r>
              <a:rPr lang="en-US" dirty="0"/>
              <a:t>Full nodes require sizeable storage space</a:t>
            </a:r>
          </a:p>
          <a:p>
            <a:pPr lvl="1"/>
            <a:r>
              <a:rPr lang="en-US" altLang="zh-CN" dirty="0"/>
              <a:t>Bitcoin &gt; 200GB</a:t>
            </a:r>
          </a:p>
          <a:p>
            <a:pPr lvl="1"/>
            <a:r>
              <a:rPr lang="en-US" altLang="zh-CN" dirty="0"/>
              <a:t>Ethereum ~ 200GB (“fresh” full node) – 2.5TB (archive node)</a:t>
            </a:r>
          </a:p>
          <a:p>
            <a:pPr lvl="1"/>
            <a:endParaRPr lang="en-US" altLang="zh-CN" dirty="0"/>
          </a:p>
          <a:p>
            <a:r>
              <a:rPr lang="en-US" altLang="zh-CN" dirty="0"/>
              <a:t>Sharding </a:t>
            </a:r>
          </a:p>
          <a:p>
            <a:pPr lvl="1"/>
            <a:r>
              <a:rPr lang="en-US" altLang="zh-CN" dirty="0"/>
              <a:t>Divide the blockchain state into pieces</a:t>
            </a:r>
          </a:p>
          <a:p>
            <a:pPr lvl="1"/>
            <a:r>
              <a:rPr lang="en-US" altLang="zh-CN" dirty="0"/>
              <a:t>Participating blockchain nodes only hold some shards </a:t>
            </a:r>
          </a:p>
          <a:p>
            <a:pPr lvl="1"/>
            <a:r>
              <a:rPr lang="en-US" altLang="zh-CN" dirty="0"/>
              <a:t>Transaction sharding vs. State sharding</a:t>
            </a:r>
          </a:p>
          <a:p>
            <a:endParaRPr lang="en-US" altLang="zh-CN"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2"/>
          </p:nvPr>
        </p:nvSpPr>
        <p:spPr/>
        <p:txBody>
          <a:bodyPr/>
          <a:lstStyle/>
          <a:p>
            <a:fld id="{FFF7CBAA-22EA-41CE-9725-C57ED0CEBC27}" type="slidenum">
              <a:rPr lang="en-AU" smtClean="0"/>
              <a:pPr/>
              <a:t>21</a:t>
            </a:fld>
            <a:r>
              <a:rPr lang="en-AU"/>
              <a:t>  |</a:t>
            </a:r>
            <a:endParaRPr lang="en-AU" dirty="0"/>
          </a:p>
        </p:txBody>
      </p:sp>
      <p:pic>
        <p:nvPicPr>
          <p:cNvPr id="8" name="Grafik 8">
            <a:extLst>
              <a:ext uri="{FF2B5EF4-FFF2-40B4-BE49-F238E27FC236}">
                <a16:creationId xmlns:a16="http://schemas.microsoft.com/office/drawing/2014/main" id="{93D9E860-FFF4-497A-9B74-5DA45D2CC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702" y="2648792"/>
            <a:ext cx="3460762" cy="1841910"/>
          </a:xfrm>
          <a:prstGeom prst="rect">
            <a:avLst/>
          </a:prstGeom>
        </p:spPr>
      </p:pic>
    </p:spTree>
    <p:extLst>
      <p:ext uri="{BB962C8B-B14F-4D97-AF65-F5344CB8AC3E}">
        <p14:creationId xmlns:p14="http://schemas.microsoft.com/office/powerpoint/2010/main" val="109129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2/5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pic>
        <p:nvPicPr>
          <p:cNvPr id="7" name="Picture 6" descr="Screen Shot 2019-01-11 at 11.59.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856" y="1906962"/>
            <a:ext cx="4482682" cy="2567354"/>
          </a:xfrm>
          <a:prstGeom prst="rect">
            <a:avLst/>
          </a:prstGeom>
        </p:spPr>
      </p:pic>
      <p:pic>
        <p:nvPicPr>
          <p:cNvPr id="8" name="Picture 7" descr="Screen Shot 2019-01-11 at 11.59.09.png"/>
          <p:cNvPicPr>
            <a:picLocks noChangeAspect="1"/>
          </p:cNvPicPr>
          <p:nvPr/>
        </p:nvPicPr>
        <p:blipFill rotWithShape="1">
          <a:blip r:embed="rId4">
            <a:extLst>
              <a:ext uri="{28A0092B-C50C-407E-A947-70E740481C1C}">
                <a14:useLocalDpi xmlns:a14="http://schemas.microsoft.com/office/drawing/2010/main" val="0"/>
              </a:ext>
            </a:extLst>
          </a:blip>
          <a:srcRect l="8983"/>
          <a:stretch/>
        </p:blipFill>
        <p:spPr>
          <a:xfrm>
            <a:off x="136769" y="1905009"/>
            <a:ext cx="4232771" cy="2569307"/>
          </a:xfrm>
          <a:prstGeom prst="rect">
            <a:avLst/>
          </a:prstGeom>
        </p:spPr>
      </p:pic>
      <p:pic>
        <p:nvPicPr>
          <p:cNvPr id="9" name="Picture 8" descr="zilliqa-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8845" y="893883"/>
            <a:ext cx="903655" cy="903655"/>
          </a:xfrm>
          <a:prstGeom prst="rect">
            <a:avLst/>
          </a:prstGeom>
        </p:spPr>
      </p:pic>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22</a:t>
            </a:fld>
            <a:r>
              <a:rPr lang="en-AU"/>
              <a:t>  |</a:t>
            </a:r>
            <a:endParaRPr lang="en-AU" dirty="0"/>
          </a:p>
        </p:txBody>
      </p:sp>
      <p:sp>
        <p:nvSpPr>
          <p:cNvPr id="10" name="Content Placeholder 2"/>
          <p:cNvSpPr>
            <a:spLocks noGrp="1"/>
          </p:cNvSpPr>
          <p:nvPr>
            <p:ph idx="1"/>
          </p:nvPr>
        </p:nvSpPr>
        <p:spPr>
          <a:xfrm>
            <a:off x="419100" y="1489522"/>
            <a:ext cx="8096250" cy="431874"/>
          </a:xfrm>
        </p:spPr>
        <p:txBody>
          <a:bodyPr/>
          <a:lstStyle/>
          <a:p>
            <a:r>
              <a:rPr lang="en-US" dirty="0"/>
              <a:t>Transaction Sharding</a:t>
            </a:r>
          </a:p>
        </p:txBody>
      </p:sp>
    </p:spTree>
    <p:extLst>
      <p:ext uri="{BB962C8B-B14F-4D97-AF65-F5344CB8AC3E}">
        <p14:creationId xmlns:p14="http://schemas.microsoft.com/office/powerpoint/2010/main" val="48208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3/5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pic>
        <p:nvPicPr>
          <p:cNvPr id="9" name="Picture 8" descr="zilliq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845" y="893883"/>
            <a:ext cx="903655" cy="903655"/>
          </a:xfrm>
          <a:prstGeom prst="rect">
            <a:avLst/>
          </a:prstGeom>
        </p:spPr>
      </p:pic>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23</a:t>
            </a:fld>
            <a:r>
              <a:rPr lang="en-AU"/>
              <a:t>  |</a:t>
            </a:r>
            <a:endParaRPr lang="en-AU" dirty="0"/>
          </a:p>
        </p:txBody>
      </p:sp>
      <p:pic>
        <p:nvPicPr>
          <p:cNvPr id="4" name="Picture 3" descr="shard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77" y="2544301"/>
            <a:ext cx="4781268" cy="2689463"/>
          </a:xfrm>
          <a:prstGeom prst="rect">
            <a:avLst/>
          </a:prstGeom>
        </p:spPr>
      </p:pic>
      <p:sp>
        <p:nvSpPr>
          <p:cNvPr id="12" name="Content Placeholder 2"/>
          <p:cNvSpPr>
            <a:spLocks noGrp="1"/>
          </p:cNvSpPr>
          <p:nvPr>
            <p:ph idx="1"/>
          </p:nvPr>
        </p:nvSpPr>
        <p:spPr>
          <a:xfrm>
            <a:off x="419100" y="1404703"/>
            <a:ext cx="8096250" cy="1070269"/>
          </a:xfrm>
        </p:spPr>
        <p:txBody>
          <a:bodyPr>
            <a:normAutofit/>
          </a:bodyPr>
          <a:lstStyle/>
          <a:p>
            <a:r>
              <a:rPr lang="en-US" dirty="0"/>
              <a:t>Conflicting state</a:t>
            </a:r>
          </a:p>
          <a:p>
            <a:r>
              <a:rPr lang="en-US" dirty="0"/>
              <a:t>Using the recipient address instead</a:t>
            </a:r>
          </a:p>
          <a:p>
            <a:pPr lvl="1"/>
            <a:r>
              <a:rPr lang="en-US" dirty="0"/>
              <a:t>Smart contract address</a:t>
            </a:r>
          </a:p>
        </p:txBody>
      </p:sp>
    </p:spTree>
    <p:extLst>
      <p:ext uri="{BB962C8B-B14F-4D97-AF65-F5344CB8AC3E}">
        <p14:creationId xmlns:p14="http://schemas.microsoft.com/office/powerpoint/2010/main" val="398183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4/5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pic>
        <p:nvPicPr>
          <p:cNvPr id="10" name="Picture 9" descr="ETHEREUM_NAV-BAR-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193204"/>
            <a:ext cx="2032524" cy="497467"/>
          </a:xfrm>
          <a:prstGeom prst="rect">
            <a:avLst/>
          </a:prstGeom>
        </p:spPr>
      </p:pic>
      <p:sp>
        <p:nvSpPr>
          <p:cNvPr id="11" name="Content Placeholder 2"/>
          <p:cNvSpPr>
            <a:spLocks noGrp="1"/>
          </p:cNvSpPr>
          <p:nvPr>
            <p:ph idx="1"/>
          </p:nvPr>
        </p:nvSpPr>
        <p:spPr>
          <a:xfrm>
            <a:off x="323528" y="1705372"/>
            <a:ext cx="3816424" cy="2925977"/>
          </a:xfrm>
        </p:spPr>
        <p:txBody>
          <a:bodyPr>
            <a:normAutofit/>
          </a:bodyPr>
          <a:lstStyle/>
          <a:p>
            <a:r>
              <a:rPr lang="en-US" dirty="0"/>
              <a:t>After sharding is activated</a:t>
            </a:r>
          </a:p>
          <a:p>
            <a:pPr lvl="1"/>
            <a:r>
              <a:rPr lang="en-US" altLang="zh-CN" dirty="0"/>
              <a:t>The state is split into shards</a:t>
            </a:r>
          </a:p>
          <a:p>
            <a:pPr lvl="1"/>
            <a:r>
              <a:rPr lang="en-US" altLang="zh-CN" dirty="0"/>
              <a:t>Each unique account is in one shard</a:t>
            </a:r>
          </a:p>
          <a:p>
            <a:pPr lvl="1"/>
            <a:r>
              <a:rPr lang="en-US" altLang="zh-CN" dirty="0"/>
              <a:t>Accounts can easily transact with other accounts within the same shard</a:t>
            </a:r>
          </a:p>
          <a:p>
            <a:r>
              <a:rPr lang="en-US" altLang="zh-CN" dirty="0"/>
              <a:t>Two levels of interaction</a:t>
            </a:r>
          </a:p>
          <a:p>
            <a:endParaRPr lang="en-US" altLang="zh-CN" dirty="0"/>
          </a:p>
        </p:txBody>
      </p:sp>
      <p:pic>
        <p:nvPicPr>
          <p:cNvPr id="5" name="Picture 4" descr="shard.png"/>
          <p:cNvPicPr>
            <a:picLocks noChangeAspect="1"/>
          </p:cNvPicPr>
          <p:nvPr/>
        </p:nvPicPr>
        <p:blipFill rotWithShape="1">
          <a:blip r:embed="rId4">
            <a:extLst>
              <a:ext uri="{28A0092B-C50C-407E-A947-70E740481C1C}">
                <a14:useLocalDpi xmlns:a14="http://schemas.microsoft.com/office/drawing/2010/main" val="0"/>
              </a:ext>
            </a:extLst>
          </a:blip>
          <a:srcRect l="5555" t="8641" r="4594" b="6828"/>
          <a:stretch/>
        </p:blipFill>
        <p:spPr>
          <a:xfrm>
            <a:off x="4211960" y="3217540"/>
            <a:ext cx="3976076" cy="2127508"/>
          </a:xfrm>
          <a:prstGeom prst="rect">
            <a:avLst/>
          </a:prstGeom>
        </p:spPr>
      </p:pic>
      <p:sp>
        <p:nvSpPr>
          <p:cNvPr id="6" name="TextBox 5"/>
          <p:cNvSpPr txBox="1"/>
          <p:nvPr/>
        </p:nvSpPr>
        <p:spPr>
          <a:xfrm>
            <a:off x="467544" y="3937620"/>
            <a:ext cx="3600400" cy="646331"/>
          </a:xfrm>
          <a:prstGeom prst="rect">
            <a:avLst/>
          </a:prstGeom>
          <a:solidFill>
            <a:schemeClr val="accent1"/>
          </a:solidFill>
        </p:spPr>
        <p:txBody>
          <a:bodyPr wrap="square" rtlCol="0">
            <a:spAutoFit/>
          </a:bodyPr>
          <a:lstStyle/>
          <a:p>
            <a:pPr algn="ctr"/>
            <a:r>
              <a:rPr lang="en-US" dirty="0"/>
              <a:t>Random validator who need to verify the transactions in the shard</a:t>
            </a:r>
          </a:p>
        </p:txBody>
      </p:sp>
      <p:pic>
        <p:nvPicPr>
          <p:cNvPr id="12" name="Picture 11" descr="glob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841276"/>
            <a:ext cx="5666152" cy="2606430"/>
          </a:xfrm>
          <a:prstGeom prst="rect">
            <a:avLst/>
          </a:prstGeom>
        </p:spPr>
      </p:pic>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8" name="Slide Number Placeholder 7"/>
          <p:cNvSpPr>
            <a:spLocks noGrp="1"/>
          </p:cNvSpPr>
          <p:nvPr>
            <p:ph type="sldNum" sz="quarter" idx="12"/>
          </p:nvPr>
        </p:nvSpPr>
        <p:spPr/>
        <p:txBody>
          <a:bodyPr/>
          <a:lstStyle/>
          <a:p>
            <a:fld id="{FFF7CBAA-22EA-41CE-9725-C57ED0CEBC27}" type="slidenum">
              <a:rPr lang="en-AU" smtClean="0"/>
              <a:pPr/>
              <a:t>24</a:t>
            </a:fld>
            <a:r>
              <a:rPr lang="en-AU"/>
              <a:t>  |</a:t>
            </a:r>
            <a:endParaRPr lang="en-AU" dirty="0"/>
          </a:p>
        </p:txBody>
      </p:sp>
    </p:spTree>
    <p:extLst>
      <p:ext uri="{BB962C8B-B14F-4D97-AF65-F5344CB8AC3E}">
        <p14:creationId xmlns:p14="http://schemas.microsoft.com/office/powerpoint/2010/main" val="6552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eceipt.png"/>
          <p:cNvPicPr>
            <a:picLocks noChangeAspect="1"/>
          </p:cNvPicPr>
          <p:nvPr/>
        </p:nvPicPr>
        <p:blipFill rotWithShape="1">
          <a:blip r:embed="rId3">
            <a:extLst>
              <a:ext uri="{28A0092B-C50C-407E-A947-70E740481C1C}">
                <a14:useLocalDpi xmlns:a14="http://schemas.microsoft.com/office/drawing/2010/main" val="0"/>
              </a:ext>
            </a:extLst>
          </a:blip>
          <a:srcRect t="5685" b="5669"/>
          <a:stretch/>
        </p:blipFill>
        <p:spPr>
          <a:xfrm>
            <a:off x="5004048" y="985292"/>
            <a:ext cx="3958177" cy="4416630"/>
          </a:xfrm>
          <a:prstGeom prst="rect">
            <a:avLst/>
          </a:prstGeom>
        </p:spPr>
      </p:pic>
      <p:sp>
        <p:nvSpPr>
          <p:cNvPr id="2" name="Title 1"/>
          <p:cNvSpPr>
            <a:spLocks noGrp="1"/>
          </p:cNvSpPr>
          <p:nvPr>
            <p:ph type="title"/>
          </p:nvPr>
        </p:nvSpPr>
        <p:spPr/>
        <p:txBody>
          <a:bodyPr/>
          <a:lstStyle/>
          <a:p>
            <a:r>
              <a:rPr lang="en-US" dirty="0"/>
              <a:t>Sharding 5/5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8" name="Slide Number Placeholder 7"/>
          <p:cNvSpPr>
            <a:spLocks noGrp="1"/>
          </p:cNvSpPr>
          <p:nvPr>
            <p:ph type="sldNum" sz="quarter" idx="12"/>
          </p:nvPr>
        </p:nvSpPr>
        <p:spPr/>
        <p:txBody>
          <a:bodyPr/>
          <a:lstStyle/>
          <a:p>
            <a:fld id="{FFF7CBAA-22EA-41CE-9725-C57ED0CEBC27}" type="slidenum">
              <a:rPr lang="en-AU" smtClean="0"/>
              <a:pPr/>
              <a:t>25</a:t>
            </a:fld>
            <a:r>
              <a:rPr lang="en-AU"/>
              <a:t>  |</a:t>
            </a:r>
            <a:endParaRPr lang="en-AU" dirty="0"/>
          </a:p>
        </p:txBody>
      </p:sp>
      <p:sp>
        <p:nvSpPr>
          <p:cNvPr id="13" name="Content Placeholder 2"/>
          <p:cNvSpPr>
            <a:spLocks noGrp="1"/>
          </p:cNvSpPr>
          <p:nvPr>
            <p:ph idx="1"/>
          </p:nvPr>
        </p:nvSpPr>
        <p:spPr>
          <a:xfrm>
            <a:off x="395536" y="1705372"/>
            <a:ext cx="4672739" cy="3339448"/>
          </a:xfrm>
        </p:spPr>
        <p:txBody>
          <a:bodyPr>
            <a:normAutofit/>
          </a:bodyPr>
          <a:lstStyle/>
          <a:p>
            <a:r>
              <a:rPr lang="en-US" dirty="0"/>
              <a:t>Cross-shard communication</a:t>
            </a:r>
          </a:p>
          <a:p>
            <a:pPr lvl="1"/>
            <a:r>
              <a:rPr lang="en-US" altLang="zh-CN" dirty="0"/>
              <a:t>Receipt of transaction can be accessed via Multiple </a:t>
            </a:r>
            <a:r>
              <a:rPr lang="en-US" altLang="zh-CN" dirty="0" err="1"/>
              <a:t>Merkle</a:t>
            </a:r>
            <a:r>
              <a:rPr lang="en-US" altLang="zh-CN" dirty="0"/>
              <a:t> trees from the the transaction group </a:t>
            </a:r>
            <a:r>
              <a:rPr lang="en-US" altLang="zh-CN" dirty="0" err="1"/>
              <a:t>Merkle</a:t>
            </a:r>
            <a:r>
              <a:rPr lang="en-US" altLang="zh-CN" dirty="0"/>
              <a:t> root</a:t>
            </a:r>
          </a:p>
          <a:p>
            <a:r>
              <a:rPr lang="en-US" altLang="zh-CN" dirty="0"/>
              <a:t>Transaction does</a:t>
            </a:r>
          </a:p>
          <a:p>
            <a:pPr lvl="1"/>
            <a:r>
              <a:rPr lang="en-US" altLang="zh-CN" dirty="0"/>
              <a:t>Change the state of shard</a:t>
            </a:r>
          </a:p>
          <a:p>
            <a:pPr lvl="1"/>
            <a:r>
              <a:rPr lang="en-US" altLang="zh-CN" dirty="0"/>
              <a:t>Generate a receipt</a:t>
            </a:r>
          </a:p>
          <a:p>
            <a:r>
              <a:rPr lang="en-US" altLang="zh-CN" dirty="0"/>
              <a:t>Receipts are stored in a distributed shared memory</a:t>
            </a:r>
          </a:p>
          <a:p>
            <a:pPr lvl="1"/>
            <a:r>
              <a:rPr lang="en-US" altLang="zh-CN" dirty="0"/>
              <a:t>Seen by other shards, but not modified by them</a:t>
            </a:r>
          </a:p>
          <a:p>
            <a:pPr lvl="1"/>
            <a:endParaRPr lang="en-US" altLang="zh-CN" dirty="0"/>
          </a:p>
          <a:p>
            <a:endParaRPr lang="en-US" altLang="zh-CN" dirty="0"/>
          </a:p>
        </p:txBody>
      </p:sp>
      <p:pic>
        <p:nvPicPr>
          <p:cNvPr id="11" name="Picture 10" descr="ETHEREUM_NAV-BAR-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1124" y="357341"/>
            <a:ext cx="2135608" cy="497467"/>
          </a:xfrm>
          <a:prstGeom prst="rect">
            <a:avLst/>
          </a:prstGeom>
        </p:spPr>
      </p:pic>
    </p:spTree>
    <p:extLst>
      <p:ext uri="{BB962C8B-B14F-4D97-AF65-F5344CB8AC3E}">
        <p14:creationId xmlns:p14="http://schemas.microsoft.com/office/powerpoint/2010/main" val="64811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Think about sharding: how would you split a network into shards?</a:t>
            </a:r>
          </a:p>
          <a:p>
            <a:endParaRPr lang="en-US" dirty="0"/>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6779" y="134251"/>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0022" y="92615"/>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6564" y="300778"/>
            <a:ext cx="351628" cy="351628"/>
          </a:xfrm>
          <a:prstGeom prst="rect">
            <a:avLst/>
          </a:prstGeom>
        </p:spPr>
      </p:pic>
      <p:sp>
        <p:nvSpPr>
          <p:cNvPr id="11" name="Slide Number Placeholder 6"/>
          <p:cNvSpPr txBox="1">
            <a:spLocks/>
          </p:cNvSpPr>
          <p:nvPr/>
        </p:nvSpPr>
        <p:spPr>
          <a:xfrm>
            <a:off x="419100" y="5410729"/>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26</a:t>
            </a:fld>
            <a:r>
              <a:rPr lang="en-AU" sz="900" dirty="0">
                <a:solidFill>
                  <a:srgbClr val="FFFFFF"/>
                </a:solidFill>
              </a:rPr>
              <a:t>  |</a:t>
            </a:r>
          </a:p>
        </p:txBody>
      </p:sp>
      <p:sp>
        <p:nvSpPr>
          <p:cNvPr id="3" name="Footer Placeholder 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26</a:t>
            </a:fld>
            <a:r>
              <a:rPr lang="en-AU"/>
              <a:t>  |</a:t>
            </a:r>
            <a:endParaRPr lang="en-AU" dirty="0"/>
          </a:p>
        </p:txBody>
      </p:sp>
    </p:spTree>
    <p:extLst>
      <p:ext uri="{BB962C8B-B14F-4D97-AF65-F5344CB8AC3E}">
        <p14:creationId xmlns:p14="http://schemas.microsoft.com/office/powerpoint/2010/main" val="69146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p:txBody>
          <a:bodyPr/>
          <a:lstStyle/>
          <a:p>
            <a:r>
              <a:rPr lang="en-AU" dirty="0"/>
              <a:t>Blockchain Taxonomy Dimensions</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27</a:t>
            </a:fld>
            <a:r>
              <a:rPr lang="en-AU"/>
              <a:t>  |</a:t>
            </a:r>
            <a:endParaRPr lang="en-AU" dirty="0"/>
          </a:p>
        </p:txBody>
      </p:sp>
      <p:sp>
        <p:nvSpPr>
          <p:cNvPr id="8" name="Content Placeholder 5"/>
          <p:cNvSpPr>
            <a:spLocks noGrp="1"/>
          </p:cNvSpPr>
          <p:nvPr>
            <p:ph idx="4294967295"/>
          </p:nvPr>
        </p:nvSpPr>
        <p:spPr>
          <a:xfrm>
            <a:off x="419100" y="2209428"/>
            <a:ext cx="5803106" cy="3024336"/>
          </a:xfrm>
        </p:spPr>
        <p:txBody>
          <a:bodyPr>
            <a:normAutofit/>
          </a:bodyPr>
          <a:lstStyle/>
          <a:p>
            <a:r>
              <a:rPr lang="en-US" sz="2000" dirty="0">
                <a:solidFill>
                  <a:schemeClr val="accent3">
                    <a:lumMod val="60000"/>
                    <a:lumOff val="40000"/>
                  </a:schemeClr>
                </a:solidFill>
              </a:rPr>
              <a:t>(De)centralization</a:t>
            </a:r>
          </a:p>
          <a:p>
            <a:r>
              <a:rPr lang="en-US" sz="2000" dirty="0">
                <a:solidFill>
                  <a:schemeClr val="accent3">
                    <a:lumMod val="60000"/>
                    <a:lumOff val="40000"/>
                  </a:schemeClr>
                </a:solidFill>
              </a:rPr>
              <a:t>Deployment</a:t>
            </a:r>
          </a:p>
          <a:p>
            <a:r>
              <a:rPr lang="en-US" sz="2000" dirty="0">
                <a:solidFill>
                  <a:schemeClr val="accent3">
                    <a:lumMod val="60000"/>
                    <a:lumOff val="40000"/>
                  </a:schemeClr>
                </a:solidFill>
              </a:rPr>
              <a:t>Ledger Structure</a:t>
            </a:r>
          </a:p>
          <a:p>
            <a:r>
              <a:rPr lang="en-US" sz="2000" dirty="0">
                <a:solidFill>
                  <a:schemeClr val="accent3">
                    <a:lumMod val="60000"/>
                    <a:lumOff val="40000"/>
                  </a:schemeClr>
                </a:solidFill>
              </a:rPr>
              <a:t>Consensus Protocol</a:t>
            </a:r>
          </a:p>
          <a:p>
            <a:r>
              <a:rPr lang="en-US" sz="2000" dirty="0">
                <a:solidFill>
                  <a:schemeClr val="accent3">
                    <a:lumMod val="60000"/>
                    <a:lumOff val="40000"/>
                  </a:schemeClr>
                </a:solidFill>
              </a:rPr>
              <a:t>Block Configuration and Data Structure</a:t>
            </a:r>
          </a:p>
          <a:p>
            <a:r>
              <a:rPr lang="en-US" sz="2000" dirty="0">
                <a:solidFill>
                  <a:srgbClr val="000000"/>
                </a:solidFill>
              </a:rPr>
              <a:t>Auxiliary Blockchain</a:t>
            </a:r>
          </a:p>
          <a:p>
            <a:r>
              <a:rPr lang="en-US" sz="2000" b="1" dirty="0">
                <a:solidFill>
                  <a:srgbClr val="000000"/>
                </a:solidFill>
              </a:rPr>
              <a:t>Anonymity</a:t>
            </a:r>
          </a:p>
          <a:p>
            <a:r>
              <a:rPr lang="en-US" sz="2000" dirty="0">
                <a:solidFill>
                  <a:srgbClr val="000000"/>
                </a:solidFill>
              </a:rPr>
              <a:t>Incentive</a:t>
            </a:r>
          </a:p>
          <a:p>
            <a:pPr marL="0" indent="0">
              <a:buNone/>
            </a:pPr>
            <a:endParaRPr lang="en-AU" b="1" dirty="0"/>
          </a:p>
        </p:txBody>
      </p:sp>
    </p:spTree>
    <p:extLst>
      <p:ext uri="{BB962C8B-B14F-4D97-AF65-F5344CB8AC3E}">
        <p14:creationId xmlns:p14="http://schemas.microsoft.com/office/powerpoint/2010/main" val="258349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004048" y="337220"/>
            <a:ext cx="3888432" cy="9361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Tor is a intermediary server</a:t>
            </a:r>
          </a:p>
          <a:p>
            <a:pPr marL="285750" indent="-285750">
              <a:buFont typeface="Arial"/>
              <a:buChar char="•"/>
            </a:pPr>
            <a:r>
              <a:rPr lang="en-US" dirty="0"/>
              <a:t>Hidden IP address</a:t>
            </a:r>
          </a:p>
          <a:p>
            <a:pPr marL="285750" indent="-285750">
              <a:buFont typeface="Arial"/>
              <a:buChar char="•"/>
            </a:pPr>
            <a:r>
              <a:rPr lang="en-US" dirty="0"/>
              <a:t>Hidden users surfing on it</a:t>
            </a:r>
          </a:p>
        </p:txBody>
      </p:sp>
      <p:sp>
        <p:nvSpPr>
          <p:cNvPr id="2" name="Title 1"/>
          <p:cNvSpPr>
            <a:spLocks noGrp="1"/>
          </p:cNvSpPr>
          <p:nvPr>
            <p:ph type="title"/>
          </p:nvPr>
        </p:nvSpPr>
        <p:spPr/>
        <p:txBody>
          <a:bodyPr/>
          <a:lstStyle/>
          <a:p>
            <a:r>
              <a:rPr lang="en-US" dirty="0" err="1"/>
              <a:t>Bitcoin</a:t>
            </a:r>
            <a:r>
              <a:rPr lang="en-US" dirty="0"/>
              <a:t> is </a:t>
            </a:r>
            <a:r>
              <a:rPr lang="en-US" dirty="0" err="1"/>
              <a:t>Psedonymous</a:t>
            </a:r>
            <a:endParaRPr lang="en-US" dirty="0"/>
          </a:p>
        </p:txBody>
      </p:sp>
      <p:sp>
        <p:nvSpPr>
          <p:cNvPr id="3" name="Content Placeholder 2"/>
          <p:cNvSpPr>
            <a:spLocks noGrp="1"/>
          </p:cNvSpPr>
          <p:nvPr>
            <p:ph idx="1"/>
          </p:nvPr>
        </p:nvSpPr>
        <p:spPr>
          <a:xfrm>
            <a:off x="395536" y="1499730"/>
            <a:ext cx="8096250" cy="493674"/>
          </a:xfrm>
        </p:spPr>
        <p:txBody>
          <a:bodyPr>
            <a:normAutofit fontScale="92500" lnSpcReduction="20000"/>
          </a:bodyPr>
          <a:lstStyle/>
          <a:p>
            <a:r>
              <a:rPr lang="en-US" dirty="0" err="1"/>
              <a:t>Bitcoin</a:t>
            </a:r>
            <a:r>
              <a:rPr lang="en-US" dirty="0"/>
              <a:t> is </a:t>
            </a:r>
            <a:r>
              <a:rPr lang="en-US" dirty="0" err="1"/>
              <a:t>psedonymous</a:t>
            </a:r>
            <a:r>
              <a:rPr lang="en-US" dirty="0"/>
              <a:t> (pseudo-anonymous)</a:t>
            </a:r>
          </a:p>
          <a:p>
            <a:pPr lvl="1"/>
            <a:r>
              <a:rPr lang="en-US" dirty="0" err="1"/>
              <a:t>Bitcoin</a:t>
            </a:r>
            <a:r>
              <a:rPr lang="en-US" dirty="0"/>
              <a:t> transactions can be linked to compromise the anonymity of </a:t>
            </a:r>
            <a:r>
              <a:rPr lang="en-US" dirty="0" err="1"/>
              <a:t>Bitcoin</a:t>
            </a:r>
            <a:r>
              <a:rPr lang="en-US" dirty="0"/>
              <a:t> users</a:t>
            </a:r>
          </a:p>
          <a:p>
            <a:pPr lvl="1"/>
            <a:endParaRPr lang="en-US" dirty="0"/>
          </a:p>
          <a:p>
            <a:pPr lvl="1"/>
            <a:endParaRPr lang="en-US" dirty="0"/>
          </a:p>
          <a:p>
            <a:pPr lvl="1"/>
            <a:endParaRPr lang="en-US" dirty="0"/>
          </a:p>
          <a:p>
            <a:endParaRPr lang="en-US" dirty="0"/>
          </a:p>
        </p:txBody>
      </p:sp>
      <p:pic>
        <p:nvPicPr>
          <p:cNvPr id="5" name="Picture 4" descr="silkr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52" y="2281436"/>
            <a:ext cx="4499952" cy="2992468"/>
          </a:xfrm>
          <a:prstGeom prst="rect">
            <a:avLst/>
          </a:prstGeom>
        </p:spPr>
      </p:pic>
      <p:sp>
        <p:nvSpPr>
          <p:cNvPr id="6" name="Content Placeholder 2"/>
          <p:cNvSpPr txBox="1">
            <a:spLocks/>
          </p:cNvSpPr>
          <p:nvPr/>
        </p:nvSpPr>
        <p:spPr>
          <a:xfrm>
            <a:off x="412788" y="2102422"/>
            <a:ext cx="4375236" cy="3347366"/>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lvl="1"/>
            <a:endParaRPr lang="en-US" dirty="0"/>
          </a:p>
          <a:p>
            <a:endParaRPr lang="en-US" dirty="0"/>
          </a:p>
        </p:txBody>
      </p:sp>
      <p:pic>
        <p:nvPicPr>
          <p:cNvPr id="7" name="Picture 6" descr="200px-Tor-logo-2011-flat.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376" y="625252"/>
            <a:ext cx="685669" cy="414829"/>
          </a:xfrm>
          <a:prstGeom prst="rect">
            <a:avLst/>
          </a:prstGeom>
        </p:spPr>
      </p:pic>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
        <p:nvSpPr>
          <p:cNvPr id="9" name="Slide Number Placeholder 8"/>
          <p:cNvSpPr>
            <a:spLocks noGrp="1"/>
          </p:cNvSpPr>
          <p:nvPr>
            <p:ph type="sldNum" sz="quarter" idx="12"/>
          </p:nvPr>
        </p:nvSpPr>
        <p:spPr/>
        <p:txBody>
          <a:bodyPr/>
          <a:lstStyle/>
          <a:p>
            <a:fld id="{FFF7CBAA-22EA-41CE-9725-C57ED0CEBC27}" type="slidenum">
              <a:rPr lang="en-AU" smtClean="0"/>
              <a:pPr/>
              <a:t>28</a:t>
            </a:fld>
            <a:r>
              <a:rPr lang="en-AU"/>
              <a:t>  |</a:t>
            </a:r>
            <a:endParaRPr lang="en-AU" dirty="0"/>
          </a:p>
        </p:txBody>
      </p:sp>
      <p:sp>
        <p:nvSpPr>
          <p:cNvPr id="10" name="Content Placeholder 2"/>
          <p:cNvSpPr txBox="1">
            <a:spLocks/>
          </p:cNvSpPr>
          <p:nvPr/>
        </p:nvSpPr>
        <p:spPr>
          <a:xfrm>
            <a:off x="395536" y="2137420"/>
            <a:ext cx="4392488" cy="3168352"/>
          </a:xfrm>
          <a:prstGeom prst="rect">
            <a:avLst/>
          </a:prstGeom>
        </p:spPr>
        <p:txBody>
          <a:bodyPr vert="horz" lIns="0" tIns="0" rIns="0" bIns="0" rtlCol="0">
            <a:normAutofit fontScale="925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4pPr>
            <a:lvl5pPr marL="980694" indent="-208026" algn="l" defTabSz="914400" rtl="0" eaLnBrk="1" latinLnBrk="0" hangingPunct="1">
              <a:lnSpc>
                <a:spcPct val="90000"/>
              </a:lnSpc>
              <a:spcBef>
                <a:spcPts val="600"/>
              </a:spcBef>
              <a:buFont typeface="Calibri" pitchFamily="34" charset="0"/>
              <a:buChar char="•"/>
              <a:tabLst/>
              <a:defRPr sz="14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Silk Road</a:t>
            </a:r>
          </a:p>
          <a:p>
            <a:pPr lvl="1"/>
            <a:r>
              <a:rPr lang="en-US" dirty="0"/>
              <a:t>“eBay for drugs”</a:t>
            </a:r>
          </a:p>
          <a:p>
            <a:pPr lvl="1"/>
            <a:r>
              <a:rPr lang="en-US" dirty="0"/>
              <a:t>Cash flow of at least USD213 million</a:t>
            </a:r>
          </a:p>
          <a:p>
            <a:pPr lvl="1"/>
            <a:r>
              <a:rPr lang="en-US" dirty="0"/>
              <a:t>Combination Tor and </a:t>
            </a:r>
            <a:r>
              <a:rPr lang="en-US" dirty="0" err="1"/>
              <a:t>Bitcoin</a:t>
            </a:r>
            <a:endParaRPr lang="en-US" dirty="0"/>
          </a:p>
          <a:p>
            <a:r>
              <a:rPr lang="en-US" dirty="0"/>
              <a:t>FBI investigation</a:t>
            </a:r>
          </a:p>
          <a:p>
            <a:pPr lvl="1"/>
            <a:r>
              <a:rPr lang="en-US" dirty="0"/>
              <a:t>Exposed physical IP address of the Silk Road server</a:t>
            </a:r>
          </a:p>
          <a:p>
            <a:pPr lvl="2"/>
            <a:r>
              <a:rPr lang="en-US" dirty="0"/>
              <a:t> </a:t>
            </a:r>
            <a:r>
              <a:rPr lang="en-US" dirty="0">
                <a:sym typeface="Wingdings"/>
              </a:rPr>
              <a:t>Iceland</a:t>
            </a:r>
          </a:p>
          <a:p>
            <a:pPr lvl="1"/>
            <a:r>
              <a:rPr lang="en-US" dirty="0">
                <a:sym typeface="Wingdings"/>
              </a:rPr>
              <a:t>Customer service manager is arrested</a:t>
            </a:r>
          </a:p>
          <a:p>
            <a:pPr lvl="1"/>
            <a:r>
              <a:rPr lang="en-US" dirty="0">
                <a:sym typeface="Wingdings"/>
              </a:rPr>
              <a:t>Link Ulbricht with “Dread Pirate Roberts”</a:t>
            </a:r>
          </a:p>
          <a:p>
            <a:pPr lvl="1"/>
            <a:r>
              <a:rPr lang="en-US" dirty="0"/>
              <a:t>FBI became the second largest owner of </a:t>
            </a:r>
            <a:r>
              <a:rPr lang="en-US" dirty="0" err="1"/>
              <a:t>Bitcoins</a:t>
            </a:r>
            <a:endParaRPr lang="en-US" dirty="0"/>
          </a:p>
          <a:p>
            <a:pPr lvl="2"/>
            <a:r>
              <a:rPr lang="en-US" dirty="0"/>
              <a:t>144, 000bitcoins</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29099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ash-vs.-monero.png"/>
          <p:cNvPicPr>
            <a:picLocks noChangeAspect="1"/>
          </p:cNvPicPr>
          <p:nvPr/>
        </p:nvPicPr>
        <p:blipFill rotWithShape="1">
          <a:blip r:embed="rId3" cstate="print">
            <a:extLst>
              <a:ext uri="{28A0092B-C50C-407E-A947-70E740481C1C}">
                <a14:useLocalDpi xmlns:a14="http://schemas.microsoft.com/office/drawing/2010/main" val="0"/>
              </a:ext>
            </a:extLst>
          </a:blip>
          <a:srcRect l="20234" t="23304" r="56061" b="20076"/>
          <a:stretch/>
        </p:blipFill>
        <p:spPr>
          <a:xfrm>
            <a:off x="6876256" y="2209428"/>
            <a:ext cx="1007181" cy="1295425"/>
          </a:xfrm>
          <a:prstGeom prst="rect">
            <a:avLst/>
          </a:prstGeom>
        </p:spPr>
      </p:pic>
      <p:sp>
        <p:nvSpPr>
          <p:cNvPr id="2" name="Title 1"/>
          <p:cNvSpPr>
            <a:spLocks noGrp="1"/>
          </p:cNvSpPr>
          <p:nvPr>
            <p:ph type="title"/>
          </p:nvPr>
        </p:nvSpPr>
        <p:spPr/>
        <p:txBody>
          <a:bodyPr/>
          <a:lstStyle/>
          <a:p>
            <a:r>
              <a:rPr lang="en-US" dirty="0"/>
              <a:t>Mixing Services</a:t>
            </a:r>
          </a:p>
        </p:txBody>
      </p:sp>
      <p:sp>
        <p:nvSpPr>
          <p:cNvPr id="3" name="Content Placeholder 2"/>
          <p:cNvSpPr>
            <a:spLocks noGrp="1"/>
          </p:cNvSpPr>
          <p:nvPr>
            <p:ph idx="1"/>
          </p:nvPr>
        </p:nvSpPr>
        <p:spPr>
          <a:xfrm>
            <a:off x="419100" y="1625397"/>
            <a:ext cx="8096250" cy="2168207"/>
          </a:xfrm>
        </p:spPr>
        <p:txBody>
          <a:bodyPr>
            <a:normAutofit lnSpcReduction="10000"/>
          </a:bodyPr>
          <a:lstStyle/>
          <a:p>
            <a:r>
              <a:rPr lang="en-US" dirty="0"/>
              <a:t>Mixing service</a:t>
            </a:r>
          </a:p>
          <a:p>
            <a:pPr lvl="1"/>
            <a:r>
              <a:rPr lang="en-US" dirty="0"/>
              <a:t>Group transactions together with multiple </a:t>
            </a:r>
            <a:r>
              <a:rPr lang="en-US" i="1" dirty="0"/>
              <a:t>input</a:t>
            </a:r>
            <a:r>
              <a:rPr lang="en-US" dirty="0"/>
              <a:t> addresses and </a:t>
            </a:r>
            <a:r>
              <a:rPr lang="en-US" i="1" dirty="0"/>
              <a:t>output</a:t>
            </a:r>
            <a:r>
              <a:rPr lang="en-US" dirty="0"/>
              <a:t> addresses</a:t>
            </a:r>
          </a:p>
          <a:p>
            <a:pPr lvl="1"/>
            <a:r>
              <a:rPr lang="en-US" dirty="0"/>
              <a:t>Hard to track which output address is paid by which input address</a:t>
            </a:r>
          </a:p>
          <a:p>
            <a:pPr lvl="1"/>
            <a:r>
              <a:rPr lang="en-US" dirty="0"/>
              <a:t>A series of mixing services can be linked sequentially</a:t>
            </a:r>
          </a:p>
          <a:p>
            <a:pPr lvl="1"/>
            <a:r>
              <a:rPr lang="en-US" dirty="0"/>
              <a:t>Mixed transactions are uniform in value</a:t>
            </a:r>
          </a:p>
          <a:p>
            <a:r>
              <a:rPr lang="en-US" dirty="0"/>
              <a:t>Dash: Pre-</a:t>
            </a:r>
            <a:r>
              <a:rPr lang="en-US" dirty="0" err="1"/>
              <a:t>anonymize</a:t>
            </a:r>
            <a:r>
              <a:rPr lang="en-US" dirty="0"/>
              <a:t> founds  through mixing rounds</a:t>
            </a:r>
          </a:p>
          <a:p>
            <a:r>
              <a:rPr lang="en-US" dirty="0" err="1"/>
              <a:t>Monero</a:t>
            </a:r>
            <a:r>
              <a:rPr lang="en-US" dirty="0"/>
              <a:t>: Ring signature</a:t>
            </a:r>
          </a:p>
          <a:p>
            <a:pPr lvl="1"/>
            <a:endParaRPr lang="en-US" dirty="0"/>
          </a:p>
          <a:p>
            <a:endParaRPr lang="en-US" dirty="0"/>
          </a:p>
        </p:txBody>
      </p:sp>
      <p:sp>
        <p:nvSpPr>
          <p:cNvPr id="6" name="Content Placeholder 2"/>
          <p:cNvSpPr txBox="1">
            <a:spLocks/>
          </p:cNvSpPr>
          <p:nvPr/>
        </p:nvSpPr>
        <p:spPr>
          <a:xfrm>
            <a:off x="412788" y="1740775"/>
            <a:ext cx="4272794" cy="2649483"/>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endParaRPr lang="en-US" dirty="0"/>
          </a:p>
        </p:txBody>
      </p:sp>
      <p:pic>
        <p:nvPicPr>
          <p:cNvPr id="10" name="Picture 9" descr="Twot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3721596"/>
            <a:ext cx="4910982" cy="1700743"/>
          </a:xfrm>
          <a:prstGeom prst="rect">
            <a:avLst/>
          </a:prstGeom>
        </p:spPr>
      </p:pic>
      <p:pic>
        <p:nvPicPr>
          <p:cNvPr id="12" name="Picture 11" descr="dash-vs.-monero.png"/>
          <p:cNvPicPr>
            <a:picLocks noChangeAspect="1"/>
          </p:cNvPicPr>
          <p:nvPr/>
        </p:nvPicPr>
        <p:blipFill rotWithShape="1">
          <a:blip r:embed="rId3" cstate="print">
            <a:extLst>
              <a:ext uri="{28A0092B-C50C-407E-A947-70E740481C1C}">
                <a14:useLocalDpi xmlns:a14="http://schemas.microsoft.com/office/drawing/2010/main" val="0"/>
              </a:ext>
            </a:extLst>
          </a:blip>
          <a:srcRect l="56280" t="23304" r="19066" b="20076"/>
          <a:stretch/>
        </p:blipFill>
        <p:spPr>
          <a:xfrm>
            <a:off x="7956376" y="2137420"/>
            <a:ext cx="1058695" cy="1309302"/>
          </a:xfrm>
          <a:prstGeom prst="rect">
            <a:avLst/>
          </a:prstGeom>
        </p:spPr>
      </p:pic>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29</a:t>
            </a:fld>
            <a:r>
              <a:rPr lang="en-AU"/>
              <a:t>  |</a:t>
            </a:r>
            <a:endParaRPr lang="en-AU" dirty="0"/>
          </a:p>
        </p:txBody>
      </p:sp>
    </p:spTree>
    <p:extLst>
      <p:ext uri="{BB962C8B-B14F-4D97-AF65-F5344CB8AC3E}">
        <p14:creationId xmlns:p14="http://schemas.microsoft.com/office/powerpoint/2010/main" val="365534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p:txBody>
          <a:bodyPr/>
          <a:lstStyle/>
          <a:p>
            <a:r>
              <a:rPr lang="en-AU" dirty="0"/>
              <a:t>Blockchain Taxonomy Dimensions</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3</a:t>
            </a:fld>
            <a:r>
              <a:rPr lang="en-AU"/>
              <a:t>  |</a:t>
            </a:r>
            <a:endParaRPr lang="en-AU" dirty="0"/>
          </a:p>
        </p:txBody>
      </p:sp>
      <p:sp>
        <p:nvSpPr>
          <p:cNvPr id="8" name="Content Placeholder 5"/>
          <p:cNvSpPr>
            <a:spLocks noGrp="1"/>
          </p:cNvSpPr>
          <p:nvPr>
            <p:ph idx="4294967295"/>
          </p:nvPr>
        </p:nvSpPr>
        <p:spPr>
          <a:xfrm>
            <a:off x="419100" y="2209428"/>
            <a:ext cx="5803106" cy="3024336"/>
          </a:xfrm>
        </p:spPr>
        <p:txBody>
          <a:bodyPr>
            <a:normAutofit/>
          </a:bodyPr>
          <a:lstStyle/>
          <a:p>
            <a:r>
              <a:rPr lang="en-US" sz="2000" dirty="0">
                <a:solidFill>
                  <a:schemeClr val="accent3">
                    <a:lumMod val="60000"/>
                    <a:lumOff val="40000"/>
                  </a:schemeClr>
                </a:solidFill>
              </a:rPr>
              <a:t>(De)centralization</a:t>
            </a:r>
          </a:p>
          <a:p>
            <a:r>
              <a:rPr lang="en-US" sz="2000" dirty="0">
                <a:solidFill>
                  <a:schemeClr val="accent3">
                    <a:lumMod val="60000"/>
                    <a:lumOff val="40000"/>
                  </a:schemeClr>
                </a:solidFill>
              </a:rPr>
              <a:t>Deployment</a:t>
            </a:r>
          </a:p>
          <a:p>
            <a:r>
              <a:rPr lang="en-US" sz="2000" dirty="0">
                <a:solidFill>
                  <a:schemeClr val="accent3">
                    <a:lumMod val="60000"/>
                    <a:lumOff val="40000"/>
                  </a:schemeClr>
                </a:solidFill>
              </a:rPr>
              <a:t>Ledger Structure</a:t>
            </a:r>
          </a:p>
          <a:p>
            <a:r>
              <a:rPr lang="en-US" sz="2000" dirty="0">
                <a:solidFill>
                  <a:schemeClr val="accent3">
                    <a:lumMod val="60000"/>
                    <a:lumOff val="40000"/>
                  </a:schemeClr>
                </a:solidFill>
              </a:rPr>
              <a:t>Consensus Protocol</a:t>
            </a:r>
          </a:p>
          <a:p>
            <a:r>
              <a:rPr lang="en-US" sz="2000" dirty="0">
                <a:solidFill>
                  <a:schemeClr val="accent3">
                    <a:lumMod val="60000"/>
                    <a:lumOff val="40000"/>
                  </a:schemeClr>
                </a:solidFill>
              </a:rPr>
              <a:t>Block Configuration and Data Structure</a:t>
            </a:r>
          </a:p>
          <a:p>
            <a:r>
              <a:rPr lang="en-US" sz="2000" b="1" dirty="0">
                <a:solidFill>
                  <a:srgbClr val="000000"/>
                </a:solidFill>
              </a:rPr>
              <a:t>Auxiliary Blockchain</a:t>
            </a:r>
          </a:p>
          <a:p>
            <a:r>
              <a:rPr lang="en-US" sz="2000" dirty="0">
                <a:solidFill>
                  <a:srgbClr val="000000"/>
                </a:solidFill>
              </a:rPr>
              <a:t>Anonymity</a:t>
            </a:r>
          </a:p>
          <a:p>
            <a:r>
              <a:rPr lang="en-US" sz="2000" dirty="0">
                <a:solidFill>
                  <a:srgbClr val="000000"/>
                </a:solidFill>
              </a:rPr>
              <a:t>Incentive</a:t>
            </a:r>
          </a:p>
          <a:p>
            <a:pPr marL="0" indent="0">
              <a:buNone/>
            </a:pPr>
            <a:endParaRPr lang="en-AU" b="1" dirty="0"/>
          </a:p>
        </p:txBody>
      </p:sp>
      <p:sp>
        <p:nvSpPr>
          <p:cNvPr id="9" name="Right Brace 8"/>
          <p:cNvSpPr/>
          <p:nvPr/>
        </p:nvSpPr>
        <p:spPr>
          <a:xfrm>
            <a:off x="5004048" y="2255064"/>
            <a:ext cx="308364" cy="1610548"/>
          </a:xfrm>
          <a:prstGeom prst="rightBrace">
            <a:avLst/>
          </a:prstGeom>
          <a:ln w="28575" cmpd="sng"/>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0" name="Right Brace 9"/>
          <p:cNvSpPr/>
          <p:nvPr/>
        </p:nvSpPr>
        <p:spPr>
          <a:xfrm>
            <a:off x="5008935" y="4064221"/>
            <a:ext cx="301204" cy="881511"/>
          </a:xfrm>
          <a:prstGeom prst="rightBrace">
            <a:avLst/>
          </a:prstGeom>
          <a:ln w="28575" cmpd="sng"/>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1" name="TextBox 10"/>
          <p:cNvSpPr txBox="1"/>
          <p:nvPr/>
        </p:nvSpPr>
        <p:spPr>
          <a:xfrm>
            <a:off x="5491507" y="2873782"/>
            <a:ext cx="1082708" cy="307777"/>
          </a:xfrm>
          <a:prstGeom prst="rect">
            <a:avLst/>
          </a:prstGeom>
          <a:noFill/>
        </p:spPr>
        <p:txBody>
          <a:bodyPr wrap="square" rtlCol="0">
            <a:spAutoFit/>
          </a:bodyPr>
          <a:lstStyle/>
          <a:p>
            <a:r>
              <a:rPr lang="en-US" dirty="0"/>
              <a:t>Last lecture</a:t>
            </a:r>
          </a:p>
        </p:txBody>
      </p:sp>
      <p:sp>
        <p:nvSpPr>
          <p:cNvPr id="12" name="TextBox 11"/>
          <p:cNvSpPr txBox="1"/>
          <p:nvPr/>
        </p:nvSpPr>
        <p:spPr>
          <a:xfrm>
            <a:off x="5505516" y="4316593"/>
            <a:ext cx="1082708" cy="307777"/>
          </a:xfrm>
          <a:prstGeom prst="rect">
            <a:avLst/>
          </a:prstGeom>
          <a:noFill/>
        </p:spPr>
        <p:txBody>
          <a:bodyPr wrap="square" rtlCol="0">
            <a:spAutoFit/>
          </a:bodyPr>
          <a:lstStyle/>
          <a:p>
            <a:r>
              <a:rPr lang="en-US" dirty="0"/>
              <a:t>This lecture</a:t>
            </a:r>
          </a:p>
        </p:txBody>
      </p:sp>
    </p:spTree>
    <p:extLst>
      <p:ext uri="{BB962C8B-B14F-4D97-AF65-F5344CB8AC3E}">
        <p14:creationId xmlns:p14="http://schemas.microsoft.com/office/powerpoint/2010/main" val="1969747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1-11 at 10.40.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436" y="2281436"/>
            <a:ext cx="4766820" cy="3089298"/>
          </a:xfrm>
          <a:prstGeom prst="rect">
            <a:avLst/>
          </a:prstGeom>
        </p:spPr>
      </p:pic>
      <p:sp>
        <p:nvSpPr>
          <p:cNvPr id="2" name="Title 1"/>
          <p:cNvSpPr>
            <a:spLocks noGrp="1"/>
          </p:cNvSpPr>
          <p:nvPr>
            <p:ph type="title"/>
          </p:nvPr>
        </p:nvSpPr>
        <p:spPr/>
        <p:txBody>
          <a:bodyPr/>
          <a:lstStyle/>
          <a:p>
            <a:r>
              <a:rPr lang="en-US" dirty="0"/>
              <a:t>Advanced Cryptographic Technology</a:t>
            </a:r>
          </a:p>
        </p:txBody>
      </p:sp>
      <p:sp>
        <p:nvSpPr>
          <p:cNvPr id="3" name="Content Placeholder 2"/>
          <p:cNvSpPr>
            <a:spLocks noGrp="1"/>
          </p:cNvSpPr>
          <p:nvPr>
            <p:ph idx="1"/>
          </p:nvPr>
        </p:nvSpPr>
        <p:spPr>
          <a:xfrm>
            <a:off x="395536" y="1522061"/>
            <a:ext cx="8096250" cy="1263431"/>
          </a:xfrm>
        </p:spPr>
        <p:txBody>
          <a:bodyPr>
            <a:normAutofit/>
          </a:bodyPr>
          <a:lstStyle/>
          <a:p>
            <a:r>
              <a:rPr lang="en-US" dirty="0" err="1"/>
              <a:t>Zcash</a:t>
            </a:r>
            <a:endParaRPr lang="en-US" dirty="0"/>
          </a:p>
          <a:p>
            <a:pPr lvl="1"/>
            <a:r>
              <a:rPr lang="en-US" dirty="0"/>
              <a:t>Encrypted payment information in transaction</a:t>
            </a:r>
          </a:p>
          <a:p>
            <a:pPr lvl="1"/>
            <a:r>
              <a:rPr lang="en-US" dirty="0"/>
              <a:t>Cartographical method to verify the validity of the encrypted transaction </a:t>
            </a:r>
          </a:p>
          <a:p>
            <a:pPr lvl="2"/>
            <a:r>
              <a:rPr lang="en-US" dirty="0"/>
              <a:t>Zero-knowledge proof</a:t>
            </a:r>
          </a:p>
          <a:p>
            <a:pPr lvl="1"/>
            <a:endParaRPr lang="en-US" dirty="0"/>
          </a:p>
        </p:txBody>
      </p:sp>
      <p:sp>
        <p:nvSpPr>
          <p:cNvPr id="6" name="Content Placeholder 2"/>
          <p:cNvSpPr txBox="1">
            <a:spLocks/>
          </p:cNvSpPr>
          <p:nvPr/>
        </p:nvSpPr>
        <p:spPr>
          <a:xfrm>
            <a:off x="412788" y="1740775"/>
            <a:ext cx="4272794" cy="2649483"/>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endParaRPr lang="en-US" dirty="0"/>
          </a:p>
        </p:txBody>
      </p:sp>
      <p:pic>
        <p:nvPicPr>
          <p:cNvPr id="4" name="Picture 3" descr="zcash.jpg"/>
          <p:cNvPicPr>
            <a:picLocks noChangeAspect="1"/>
          </p:cNvPicPr>
          <p:nvPr/>
        </p:nvPicPr>
        <p:blipFill rotWithShape="1">
          <a:blip r:embed="rId4">
            <a:extLst>
              <a:ext uri="{28A0092B-C50C-407E-A947-70E740481C1C}">
                <a14:useLocalDpi xmlns:a14="http://schemas.microsoft.com/office/drawing/2010/main" val="0"/>
              </a:ext>
            </a:extLst>
          </a:blip>
          <a:srcRect l="9108" t="27155" r="10150" b="27371"/>
          <a:stretch/>
        </p:blipFill>
        <p:spPr>
          <a:xfrm>
            <a:off x="6948264" y="1561356"/>
            <a:ext cx="1948675" cy="671028"/>
          </a:xfrm>
          <a:prstGeom prst="rect">
            <a:avLst/>
          </a:prstGeom>
        </p:spPr>
      </p:pic>
      <p:sp>
        <p:nvSpPr>
          <p:cNvPr id="13" name="Content Placeholder 2"/>
          <p:cNvSpPr txBox="1">
            <a:spLocks/>
          </p:cNvSpPr>
          <p:nvPr/>
        </p:nvSpPr>
        <p:spPr>
          <a:xfrm>
            <a:off x="396338" y="2747068"/>
            <a:ext cx="4319678" cy="2486696"/>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lvl="1"/>
            <a:endParaRPr lang="en-US" dirty="0"/>
          </a:p>
        </p:txBody>
      </p:sp>
      <p:sp>
        <p:nvSpPr>
          <p:cNvPr id="8" name="Rounded Rectangle 7"/>
          <p:cNvSpPr/>
          <p:nvPr/>
        </p:nvSpPr>
        <p:spPr>
          <a:xfrm>
            <a:off x="611560" y="4441676"/>
            <a:ext cx="5111061" cy="678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 have a secret that you don</a:t>
            </a:r>
            <a:r>
              <a:rPr lang="mr-IN" dirty="0"/>
              <a:t>’</a:t>
            </a:r>
            <a:r>
              <a:rPr lang="en-US" dirty="0"/>
              <a:t>t want others to know, but you want to proof you have the secret.</a:t>
            </a:r>
          </a:p>
        </p:txBody>
      </p:sp>
      <p:sp>
        <p:nvSpPr>
          <p:cNvPr id="7" name="Footer Placeholder 6"/>
          <p:cNvSpPr>
            <a:spLocks noGrp="1"/>
          </p:cNvSpPr>
          <p:nvPr>
            <p:ph type="ftr" sz="quarter" idx="11"/>
          </p:nvPr>
        </p:nvSpPr>
        <p:spPr/>
        <p:txBody>
          <a:bodyPr/>
          <a:lstStyle/>
          <a:p>
            <a:r>
              <a:rPr lang="en-AU"/>
              <a:t>COMP6452 Software Architecture for Blockchain Applications  |  Data61, CSIRO</a:t>
            </a:r>
            <a:endParaRPr lang="en-AU" dirty="0"/>
          </a:p>
        </p:txBody>
      </p:sp>
      <p:sp>
        <p:nvSpPr>
          <p:cNvPr id="9" name="Slide Number Placeholder 8"/>
          <p:cNvSpPr>
            <a:spLocks noGrp="1"/>
          </p:cNvSpPr>
          <p:nvPr>
            <p:ph type="sldNum" sz="quarter" idx="12"/>
          </p:nvPr>
        </p:nvSpPr>
        <p:spPr/>
        <p:txBody>
          <a:bodyPr/>
          <a:lstStyle/>
          <a:p>
            <a:fld id="{FFF7CBAA-22EA-41CE-9725-C57ED0CEBC27}" type="slidenum">
              <a:rPr lang="en-AU" smtClean="0"/>
              <a:pPr/>
              <a:t>30</a:t>
            </a:fld>
            <a:r>
              <a:rPr lang="en-AU"/>
              <a:t>  |</a:t>
            </a:r>
            <a:endParaRPr lang="en-AU" dirty="0"/>
          </a:p>
        </p:txBody>
      </p:sp>
      <p:sp>
        <p:nvSpPr>
          <p:cNvPr id="11" name="Content Placeholder 2"/>
          <p:cNvSpPr txBox="1">
            <a:spLocks/>
          </p:cNvSpPr>
          <p:nvPr/>
        </p:nvSpPr>
        <p:spPr>
          <a:xfrm>
            <a:off x="395536" y="2929508"/>
            <a:ext cx="4176464" cy="1656184"/>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1400" kern="1200">
                <a:solidFill>
                  <a:schemeClr val="tx1"/>
                </a:solidFill>
                <a:latin typeface="+mn-lt"/>
                <a:ea typeface="+mn-ea"/>
                <a:cs typeface="+mn-cs"/>
              </a:defRPr>
            </a:lvl4pPr>
            <a:lvl5pPr marL="980694" indent="-208026" algn="l" defTabSz="914400" rtl="0" eaLnBrk="1" latinLnBrk="0" hangingPunct="1">
              <a:lnSpc>
                <a:spcPct val="90000"/>
              </a:lnSpc>
              <a:spcBef>
                <a:spcPts val="600"/>
              </a:spcBef>
              <a:buFont typeface="Calibri" pitchFamily="34" charset="0"/>
              <a:buChar char="•"/>
              <a:tabLst/>
              <a:defRPr sz="14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Zero-knowledge proof </a:t>
            </a:r>
          </a:p>
          <a:p>
            <a:pPr lvl="1"/>
            <a:r>
              <a:rPr lang="en-US" dirty="0"/>
              <a:t>Allow the blockchain network to maintain a secure ledger</a:t>
            </a:r>
          </a:p>
          <a:p>
            <a:pPr lvl="1"/>
            <a:r>
              <a:rPr lang="en-US" dirty="0"/>
              <a:t>Enable private payment without disclosing the parties or amounts involved</a:t>
            </a:r>
          </a:p>
          <a:p>
            <a:pPr lvl="1"/>
            <a:endParaRPr lang="en-US" dirty="0"/>
          </a:p>
        </p:txBody>
      </p:sp>
    </p:spTree>
    <p:extLst>
      <p:ext uri="{BB962C8B-B14F-4D97-AF65-F5344CB8AC3E}">
        <p14:creationId xmlns:p14="http://schemas.microsoft.com/office/powerpoint/2010/main" val="2870064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id="{5AEC9B88-560A-42F8-A1FA-AEFEB8971C5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4" name="Title 3">
            <a:extLst>
              <a:ext uri="{FF2B5EF4-FFF2-40B4-BE49-F238E27FC236}">
                <a16:creationId xmlns:a16="http://schemas.microsoft.com/office/drawing/2014/main" id="{7D021345-AA76-40AA-A4C6-B02555BBB5C9}"/>
              </a:ext>
            </a:extLst>
          </p:cNvPr>
          <p:cNvSpPr>
            <a:spLocks noGrp="1"/>
          </p:cNvSpPr>
          <p:nvPr>
            <p:ph type="title"/>
          </p:nvPr>
        </p:nvSpPr>
        <p:spPr/>
        <p:txBody>
          <a:bodyPr/>
          <a:lstStyle/>
          <a:p>
            <a:r>
              <a:rPr lang="en-AU" dirty="0"/>
              <a:t>Blockchain Taxonomy Dimensions</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31</a:t>
            </a:fld>
            <a:r>
              <a:rPr lang="en-AU"/>
              <a:t>  |</a:t>
            </a:r>
            <a:endParaRPr lang="en-AU" dirty="0"/>
          </a:p>
        </p:txBody>
      </p:sp>
      <p:sp>
        <p:nvSpPr>
          <p:cNvPr id="8" name="Content Placeholder 5"/>
          <p:cNvSpPr>
            <a:spLocks noGrp="1"/>
          </p:cNvSpPr>
          <p:nvPr>
            <p:ph idx="4294967295"/>
          </p:nvPr>
        </p:nvSpPr>
        <p:spPr>
          <a:xfrm>
            <a:off x="419100" y="2209428"/>
            <a:ext cx="5803106" cy="3024336"/>
          </a:xfrm>
        </p:spPr>
        <p:txBody>
          <a:bodyPr>
            <a:normAutofit/>
          </a:bodyPr>
          <a:lstStyle/>
          <a:p>
            <a:r>
              <a:rPr lang="en-US" sz="2000" dirty="0">
                <a:solidFill>
                  <a:schemeClr val="accent3">
                    <a:lumMod val="60000"/>
                    <a:lumOff val="40000"/>
                  </a:schemeClr>
                </a:solidFill>
              </a:rPr>
              <a:t>(De)centralization</a:t>
            </a:r>
          </a:p>
          <a:p>
            <a:r>
              <a:rPr lang="en-US" sz="2000" dirty="0">
                <a:solidFill>
                  <a:schemeClr val="accent3">
                    <a:lumMod val="60000"/>
                    <a:lumOff val="40000"/>
                  </a:schemeClr>
                </a:solidFill>
              </a:rPr>
              <a:t>Deployment</a:t>
            </a:r>
          </a:p>
          <a:p>
            <a:r>
              <a:rPr lang="en-US" sz="2000" dirty="0">
                <a:solidFill>
                  <a:schemeClr val="accent3">
                    <a:lumMod val="60000"/>
                    <a:lumOff val="40000"/>
                  </a:schemeClr>
                </a:solidFill>
              </a:rPr>
              <a:t>Ledger Structure</a:t>
            </a:r>
          </a:p>
          <a:p>
            <a:r>
              <a:rPr lang="en-US" sz="2000" dirty="0">
                <a:solidFill>
                  <a:schemeClr val="accent3">
                    <a:lumMod val="60000"/>
                    <a:lumOff val="40000"/>
                  </a:schemeClr>
                </a:solidFill>
              </a:rPr>
              <a:t>Consensus Protocol</a:t>
            </a:r>
          </a:p>
          <a:p>
            <a:r>
              <a:rPr lang="en-US" sz="2000" dirty="0">
                <a:solidFill>
                  <a:schemeClr val="accent3">
                    <a:lumMod val="60000"/>
                    <a:lumOff val="40000"/>
                  </a:schemeClr>
                </a:solidFill>
              </a:rPr>
              <a:t>Block Configuration and Data Structure</a:t>
            </a:r>
          </a:p>
          <a:p>
            <a:r>
              <a:rPr lang="en-US" sz="2000" dirty="0">
                <a:solidFill>
                  <a:srgbClr val="000000"/>
                </a:solidFill>
              </a:rPr>
              <a:t>Auxiliary Blockchain</a:t>
            </a:r>
          </a:p>
          <a:p>
            <a:r>
              <a:rPr lang="en-US" sz="2000" dirty="0">
                <a:solidFill>
                  <a:srgbClr val="000000"/>
                </a:solidFill>
              </a:rPr>
              <a:t>Anonymity</a:t>
            </a:r>
          </a:p>
          <a:p>
            <a:r>
              <a:rPr lang="en-US" sz="2000" b="1" dirty="0">
                <a:solidFill>
                  <a:srgbClr val="000000"/>
                </a:solidFill>
              </a:rPr>
              <a:t>Incentive</a:t>
            </a:r>
          </a:p>
          <a:p>
            <a:pPr marL="0" indent="0">
              <a:buNone/>
            </a:pPr>
            <a:endParaRPr lang="en-AU" b="1" dirty="0"/>
          </a:p>
        </p:txBody>
      </p:sp>
    </p:spTree>
    <p:extLst>
      <p:ext uri="{BB962C8B-B14F-4D97-AF65-F5344CB8AC3E}">
        <p14:creationId xmlns:p14="http://schemas.microsoft.com/office/powerpoint/2010/main" val="3448199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a:t>
            </a:r>
          </a:p>
        </p:txBody>
      </p:sp>
      <p:sp>
        <p:nvSpPr>
          <p:cNvPr id="8" name="Content Placeholder 2"/>
          <p:cNvSpPr>
            <a:spLocks noGrp="1"/>
          </p:cNvSpPr>
          <p:nvPr>
            <p:ph idx="1"/>
          </p:nvPr>
        </p:nvSpPr>
        <p:spPr>
          <a:xfrm>
            <a:off x="353414" y="1439778"/>
            <a:ext cx="8292795" cy="4226034"/>
          </a:xfrm>
        </p:spPr>
        <p:txBody>
          <a:bodyPr>
            <a:normAutofit/>
          </a:bodyPr>
          <a:lstStyle/>
          <a:p>
            <a:r>
              <a:rPr lang="en-US" dirty="0"/>
              <a:t>Financial incentive in the cryptocurrencies </a:t>
            </a:r>
          </a:p>
          <a:p>
            <a:pPr lvl="1"/>
            <a:r>
              <a:rPr lang="en-US" altLang="zh-CN" dirty="0"/>
              <a:t>Join the network</a:t>
            </a:r>
          </a:p>
          <a:p>
            <a:pPr lvl="1"/>
            <a:r>
              <a:rPr lang="en-US" altLang="zh-CN" dirty="0"/>
              <a:t>Validate transactions</a:t>
            </a:r>
          </a:p>
          <a:p>
            <a:pPr lvl="1"/>
            <a:r>
              <a:rPr lang="en-US" altLang="zh-CN" dirty="0"/>
              <a:t>Generate blocks</a:t>
            </a:r>
          </a:p>
          <a:p>
            <a:pPr lvl="1"/>
            <a:r>
              <a:rPr lang="en-US" altLang="zh-CN" dirty="0"/>
              <a:t>Execute smart contract</a:t>
            </a:r>
          </a:p>
          <a:p>
            <a:r>
              <a:rPr lang="en-US" altLang="zh-CN" dirty="0"/>
              <a:t>Bitcoin</a:t>
            </a:r>
          </a:p>
          <a:p>
            <a:pPr lvl="1"/>
            <a:r>
              <a:rPr lang="en-US" altLang="zh-CN" dirty="0"/>
              <a:t>Reward for generating new blocks and fees associated with transactions</a:t>
            </a:r>
          </a:p>
          <a:p>
            <a:r>
              <a:rPr lang="en-US" altLang="zh-CN" dirty="0"/>
              <a:t>Ethereum</a:t>
            </a:r>
          </a:p>
          <a:p>
            <a:pPr lvl="1"/>
            <a:r>
              <a:rPr lang="en-US" altLang="zh-CN" dirty="0"/>
              <a:t>Fee to execute smart contract</a:t>
            </a:r>
          </a:p>
          <a:p>
            <a:r>
              <a:rPr lang="en-US" altLang="zh-CN" dirty="0"/>
              <a:t>Enigma </a:t>
            </a:r>
          </a:p>
          <a:p>
            <a:pPr lvl="1"/>
            <a:r>
              <a:rPr lang="en-US" altLang="zh-CN" dirty="0"/>
              <a:t>Fixed price for storage, data retrieval and computation within the network</a:t>
            </a:r>
          </a:p>
          <a:p>
            <a:pPr lvl="1"/>
            <a:r>
              <a:rPr lang="en-US" altLang="zh-CN" dirty="0"/>
              <a:t>Security deposit</a:t>
            </a:r>
          </a:p>
          <a:p>
            <a:pPr lvl="1"/>
            <a:endParaRPr lang="en-US" dirty="0"/>
          </a:p>
        </p:txBody>
      </p:sp>
      <p:pic>
        <p:nvPicPr>
          <p:cNvPr id="4" name="Picture 3" descr="enig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4369668"/>
            <a:ext cx="2236052" cy="498563"/>
          </a:xfrm>
          <a:prstGeom prst="rect">
            <a:avLst/>
          </a:prstGeom>
        </p:spPr>
      </p:pic>
      <p:pic>
        <p:nvPicPr>
          <p:cNvPr id="9" name="Picture 8" descr="Bitcoin_Logo_Horizontal_Dark-4800p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3145532"/>
            <a:ext cx="1781752" cy="387248"/>
          </a:xfrm>
          <a:prstGeom prst="rect">
            <a:avLst/>
          </a:prstGeom>
        </p:spPr>
      </p:pic>
      <p:pic>
        <p:nvPicPr>
          <p:cNvPr id="10" name="Picture 9" descr="ETHEREUM_NAV-BAR-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2697" y="3749856"/>
            <a:ext cx="2135608" cy="558533"/>
          </a:xfrm>
          <a:prstGeom prst="rect">
            <a:avLst/>
          </a:prstGeom>
        </p:spPr>
      </p:pic>
      <p:sp>
        <p:nvSpPr>
          <p:cNvPr id="3" name="Footer Placeholder 2"/>
          <p:cNvSpPr>
            <a:spLocks noGrp="1"/>
          </p:cNvSpPr>
          <p:nvPr>
            <p:ph type="ftr" sz="quarter" idx="11"/>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32</a:t>
            </a:fld>
            <a:r>
              <a:rPr lang="en-AU"/>
              <a:t>  |</a:t>
            </a:r>
            <a:endParaRPr lang="en-AU" dirty="0"/>
          </a:p>
        </p:txBody>
      </p:sp>
    </p:spTree>
    <p:extLst>
      <p:ext uri="{BB962C8B-B14F-4D97-AF65-F5344CB8AC3E}">
        <p14:creationId xmlns:p14="http://schemas.microsoft.com/office/powerpoint/2010/main" val="43076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33</a:t>
            </a:fld>
            <a:r>
              <a:rPr lang="en-AU"/>
              <a:t>  |</a:t>
            </a:r>
            <a:endParaRPr lang="en-AU" dirty="0"/>
          </a:p>
        </p:txBody>
      </p:sp>
      <p:sp>
        <p:nvSpPr>
          <p:cNvPr id="6" name="Content Placeholder 5"/>
          <p:cNvSpPr>
            <a:spLocks noGrp="1"/>
          </p:cNvSpPr>
          <p:nvPr>
            <p:ph idx="1"/>
          </p:nvPr>
        </p:nvSpPr>
        <p:spPr>
          <a:xfrm>
            <a:off x="419100" y="1702922"/>
            <a:ext cx="8096250" cy="3674858"/>
          </a:xfrm>
        </p:spPr>
        <p:txBody>
          <a:bodyPr numCol="1">
            <a:normAutofit/>
          </a:bodyPr>
          <a:lstStyle/>
          <a:p>
            <a:r>
              <a:rPr lang="en-AU" dirty="0"/>
              <a:t>Varieties of Blockchain </a:t>
            </a:r>
            <a:r>
              <a:rPr lang="mr-IN" dirty="0"/>
              <a:t>–</a:t>
            </a:r>
            <a:r>
              <a:rPr lang="en-AU" dirty="0"/>
              <a:t> A Taxonomy</a:t>
            </a:r>
          </a:p>
          <a:p>
            <a:pPr lvl="1"/>
            <a:r>
              <a:rPr lang="en-US" dirty="0">
                <a:solidFill>
                  <a:srgbClr val="BFBFBF"/>
                </a:solidFill>
              </a:rPr>
              <a:t>(De)centralization</a:t>
            </a:r>
          </a:p>
          <a:p>
            <a:pPr lvl="1"/>
            <a:r>
              <a:rPr lang="en-US" dirty="0">
                <a:solidFill>
                  <a:srgbClr val="BFBFBF"/>
                </a:solidFill>
              </a:rPr>
              <a:t>Deployment</a:t>
            </a:r>
          </a:p>
          <a:p>
            <a:pPr lvl="1"/>
            <a:r>
              <a:rPr lang="en-US" dirty="0">
                <a:solidFill>
                  <a:srgbClr val="BFBFBF"/>
                </a:solidFill>
              </a:rPr>
              <a:t>Ledger Structure</a:t>
            </a:r>
          </a:p>
          <a:p>
            <a:pPr lvl="1"/>
            <a:r>
              <a:rPr lang="en-US" dirty="0">
                <a:solidFill>
                  <a:srgbClr val="BFBFBF"/>
                </a:solidFill>
              </a:rPr>
              <a:t>Consensus Protocol</a:t>
            </a:r>
          </a:p>
          <a:p>
            <a:pPr lvl="1"/>
            <a:r>
              <a:rPr lang="en-US" dirty="0">
                <a:solidFill>
                  <a:srgbClr val="BFBFBF"/>
                </a:solidFill>
              </a:rPr>
              <a:t>Block Configuration and Data Structure</a:t>
            </a:r>
          </a:p>
          <a:p>
            <a:pPr lvl="1"/>
            <a:r>
              <a:rPr lang="en-US" dirty="0"/>
              <a:t>Auxiliary Blockchain</a:t>
            </a:r>
          </a:p>
          <a:p>
            <a:pPr lvl="1"/>
            <a:r>
              <a:rPr lang="en-US" dirty="0"/>
              <a:t>Anonymity</a:t>
            </a:r>
          </a:p>
          <a:p>
            <a:pPr lvl="1"/>
            <a:r>
              <a:rPr lang="en-US" dirty="0"/>
              <a:t>Incentive</a:t>
            </a:r>
          </a:p>
          <a:p>
            <a:pPr lvl="1"/>
            <a:endParaRPr lang="en-US" sz="1500" dirty="0"/>
          </a:p>
          <a:p>
            <a:pPr lvl="1"/>
            <a:endParaRPr lang="en-US" sz="1500" dirty="0"/>
          </a:p>
          <a:p>
            <a:pPr marL="0" lvl="1" indent="0">
              <a:buNone/>
            </a:pPr>
            <a:endParaRPr lang="en-US" sz="1500" dirty="0"/>
          </a:p>
          <a:p>
            <a:pPr lvl="1"/>
            <a:endParaRPr lang="en-AU" dirty="0"/>
          </a:p>
          <a:p>
            <a:pPr marL="0" indent="0">
              <a:buNone/>
            </a:pPr>
            <a:endParaRPr lang="en-US" dirty="0"/>
          </a:p>
        </p:txBody>
      </p:sp>
      <p:sp>
        <p:nvSpPr>
          <p:cNvPr id="7" name="Title 1"/>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US" dirty="0"/>
              <a:t>Summary</a:t>
            </a:r>
          </a:p>
        </p:txBody>
      </p:sp>
    </p:spTree>
    <p:extLst>
      <p:ext uri="{BB962C8B-B14F-4D97-AF65-F5344CB8AC3E}">
        <p14:creationId xmlns:p14="http://schemas.microsoft.com/office/powerpoint/2010/main" val="352473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6" name="Title 3">
            <a:extLst>
              <a:ext uri="{FF2B5EF4-FFF2-40B4-BE49-F238E27FC236}">
                <a16:creationId xmlns:a16="http://schemas.microsoft.com/office/drawing/2014/main" id="{C99371BB-9C33-4129-85DF-8AEA046330EB}"/>
              </a:ext>
            </a:extLst>
          </p:cNvPr>
          <p:cNvSpPr>
            <a:spLocks noGrp="1"/>
          </p:cNvSpPr>
          <p:nvPr>
            <p:ph type="ctrTitle"/>
          </p:nvPr>
        </p:nvSpPr>
        <p:spPr>
          <a:xfrm>
            <a:off x="251520" y="2283088"/>
            <a:ext cx="2016224" cy="1920213"/>
          </a:xfrm>
        </p:spPr>
        <p:txBody>
          <a:bodyPr>
            <a:normAutofit/>
          </a:bodyPr>
          <a:lstStyle/>
          <a:p>
            <a:r>
              <a:rPr lang="en-AU" sz="3000" dirty="0"/>
              <a:t>Blockchain </a:t>
            </a:r>
            <a:br>
              <a:rPr lang="en-AU" sz="3000" dirty="0"/>
            </a:br>
            <a:r>
              <a:rPr lang="en-AU" sz="3000" dirty="0"/>
              <a:t>Application Design Process</a:t>
            </a:r>
          </a:p>
        </p:txBody>
      </p:sp>
      <p:sp>
        <p:nvSpPr>
          <p:cNvPr id="7" name="Footer Placeholder 2">
            <a:extLst>
              <a:ext uri="{FF2B5EF4-FFF2-40B4-BE49-F238E27FC236}">
                <a16:creationId xmlns:a16="http://schemas.microsoft.com/office/drawing/2014/main" id="{2F94C511-5ACB-44DF-814A-16D678B05E07}"/>
              </a:ext>
            </a:extLst>
          </p:cNvPr>
          <p:cNvSpPr txBox="1">
            <a:spLocks/>
          </p:cNvSpPr>
          <p:nvPr/>
        </p:nvSpPr>
        <p:spPr bwMode="auto">
          <a:xfrm>
            <a:off x="251520" y="4225652"/>
            <a:ext cx="3240360" cy="1312222"/>
          </a:xfrm>
          <a:prstGeom prst="rect">
            <a:avLst/>
          </a:prstGeom>
          <a:noFill/>
          <a:ln w="9525">
            <a:noFill/>
            <a:miter lim="800000"/>
            <a:headEnd/>
            <a:tailEnd/>
          </a:ln>
        </p:spPr>
        <p:txBody>
          <a:bodyPr lIns="0" tIns="0" rIns="0" bIns="0"/>
          <a:lstStyle/>
          <a:p>
            <a:endParaRPr lang="en-AU" sz="1100" dirty="0">
              <a:solidFill>
                <a:srgbClr val="000000"/>
              </a:solidFill>
              <a:latin typeface="Calibri" pitchFamily="34" charset="0"/>
            </a:endParaRPr>
          </a:p>
          <a:p>
            <a:endParaRPr lang="en-AU" sz="1100" dirty="0">
              <a:solidFill>
                <a:srgbClr val="000000"/>
              </a:solidFill>
              <a:latin typeface="Calibri" pitchFamily="34" charset="0"/>
            </a:endParaRPr>
          </a:p>
          <a:p>
            <a:r>
              <a:rPr lang="en-AU" sz="1100" b="1" dirty="0">
                <a:solidFill>
                  <a:srgbClr val="000000"/>
                </a:solidFill>
                <a:latin typeface="Calibri" pitchFamily="34" charset="0"/>
              </a:rPr>
              <a:t>Xiwei (Sherry) Xu</a:t>
            </a:r>
          </a:p>
          <a:p>
            <a:endParaRPr lang="en-AU" sz="1100" dirty="0">
              <a:solidFill>
                <a:srgbClr val="000000"/>
              </a:solidFill>
              <a:latin typeface="Calibri" pitchFamily="34" charset="0"/>
            </a:endParaRPr>
          </a:p>
          <a:p>
            <a:r>
              <a:rPr lang="en-AU" sz="1100" dirty="0">
                <a:solidFill>
                  <a:srgbClr val="000000"/>
                </a:solidFill>
                <a:latin typeface="Calibri" pitchFamily="34" charset="0"/>
              </a:rPr>
              <a:t>| Senior Research Scientist @ AAP team, CSIRO Data61 </a:t>
            </a:r>
          </a:p>
          <a:p>
            <a:r>
              <a:rPr lang="en-AU" sz="1100" dirty="0">
                <a:solidFill>
                  <a:srgbClr val="000000"/>
                </a:solidFill>
                <a:latin typeface="Calibri" pitchFamily="34" charset="0"/>
              </a:rPr>
              <a:t>| Xiwei.Xu@data61.csiro.au</a:t>
            </a:r>
          </a:p>
          <a:p>
            <a:endParaRPr lang="de-DE" sz="1100" dirty="0">
              <a:solidFill>
                <a:srgbClr val="000000"/>
              </a:solidFill>
              <a:latin typeface="Calibri" pitchFamily="34" charset="0"/>
            </a:endParaRPr>
          </a:p>
        </p:txBody>
      </p:sp>
    </p:spTree>
    <p:extLst>
      <p:ext uri="{BB962C8B-B14F-4D97-AF65-F5344CB8AC3E}">
        <p14:creationId xmlns:p14="http://schemas.microsoft.com/office/powerpoint/2010/main" val="3874756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Process</a:t>
            </a:r>
          </a:p>
        </p:txBody>
      </p:sp>
      <p:pic>
        <p:nvPicPr>
          <p:cNvPr id="41" name="Picture 40" descr="ideab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4369668"/>
            <a:ext cx="674992" cy="767077"/>
          </a:xfrm>
          <a:prstGeom prst="rect">
            <a:avLst/>
          </a:prstGeom>
        </p:spPr>
      </p:pic>
      <p:pic>
        <p:nvPicPr>
          <p:cNvPr id="42" name="Picture 41" descr="Screen Shot 2017-07-19 at 15.14.0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1345332"/>
            <a:ext cx="1476124" cy="1377533"/>
          </a:xfrm>
          <a:prstGeom prst="rect">
            <a:avLst/>
          </a:prstGeom>
        </p:spPr>
      </p:pic>
      <p:pic>
        <p:nvPicPr>
          <p:cNvPr id="43" name="Picture 42" descr="Screen Shot 2017-07-19 at 15.13.3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3405" y="1746200"/>
            <a:ext cx="1249715" cy="1104359"/>
          </a:xfrm>
          <a:prstGeom prst="rect">
            <a:avLst/>
          </a:prstGeom>
        </p:spPr>
      </p:pic>
      <p:pic>
        <p:nvPicPr>
          <p:cNvPr id="44" name="Picture 43" descr="Screen Shot 2017-07-19 at 15.14.54.png"/>
          <p:cNvPicPr>
            <a:picLocks noChangeAspect="1"/>
          </p:cNvPicPr>
          <p:nvPr/>
        </p:nvPicPr>
        <p:blipFill rotWithShape="1">
          <a:blip r:embed="rId6" cstate="print">
            <a:extLst>
              <a:ext uri="{28A0092B-C50C-407E-A947-70E740481C1C}">
                <a14:useLocalDpi xmlns:a14="http://schemas.microsoft.com/office/drawing/2010/main" val="0"/>
              </a:ext>
            </a:extLst>
          </a:blip>
          <a:srcRect l="1" r="1016"/>
          <a:stretch/>
        </p:blipFill>
        <p:spPr>
          <a:xfrm>
            <a:off x="4650669" y="1449710"/>
            <a:ext cx="1233926" cy="1169297"/>
          </a:xfrm>
          <a:prstGeom prst="rect">
            <a:avLst/>
          </a:prstGeom>
        </p:spPr>
      </p:pic>
      <p:sp>
        <p:nvSpPr>
          <p:cNvPr id="45" name="Rectangle 44"/>
          <p:cNvSpPr/>
          <p:nvPr/>
        </p:nvSpPr>
        <p:spPr>
          <a:xfrm>
            <a:off x="3051815" y="3136815"/>
            <a:ext cx="1494263" cy="93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Architecture  Design</a:t>
            </a:r>
          </a:p>
        </p:txBody>
      </p:sp>
      <p:cxnSp>
        <p:nvCxnSpPr>
          <p:cNvPr id="46" name="Straight Arrow Connector 45"/>
          <p:cNvCxnSpPr>
            <a:cxnSpLocks/>
            <a:stCxn id="52" idx="3"/>
          </p:cNvCxnSpPr>
          <p:nvPr/>
        </p:nvCxnSpPr>
        <p:spPr>
          <a:xfrm>
            <a:off x="1870712" y="2538680"/>
            <a:ext cx="1189120" cy="822876"/>
          </a:xfrm>
          <a:prstGeom prst="straightConnector1">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000854" y="3136815"/>
            <a:ext cx="1494263" cy="93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 and Decision Making</a:t>
            </a:r>
          </a:p>
        </p:txBody>
      </p:sp>
      <p:cxnSp>
        <p:nvCxnSpPr>
          <p:cNvPr id="49" name="Straight Arrow Connector 48"/>
          <p:cNvCxnSpPr>
            <a:stCxn id="45" idx="3"/>
            <a:endCxn id="48" idx="1"/>
          </p:cNvCxnSpPr>
          <p:nvPr/>
        </p:nvCxnSpPr>
        <p:spPr>
          <a:xfrm>
            <a:off x="4546078" y="3601984"/>
            <a:ext cx="454776"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137335" y="2778994"/>
            <a:ext cx="930497" cy="275293"/>
          </a:xfrm>
          <a:prstGeom prst="rect">
            <a:avLst/>
          </a:prstGeom>
          <a:noFill/>
        </p:spPr>
        <p:txBody>
          <a:bodyPr wrap="none" rtlCol="0">
            <a:spAutoFit/>
          </a:bodyPr>
          <a:lstStyle/>
          <a:p>
            <a:r>
              <a:rPr lang="en-US" dirty="0"/>
              <a:t>Traceability</a:t>
            </a:r>
          </a:p>
        </p:txBody>
      </p:sp>
      <p:sp>
        <p:nvSpPr>
          <p:cNvPr id="51" name="TextBox 50"/>
          <p:cNvSpPr txBox="1"/>
          <p:nvPr/>
        </p:nvSpPr>
        <p:spPr>
          <a:xfrm>
            <a:off x="4318232" y="4353411"/>
            <a:ext cx="974520" cy="275293"/>
          </a:xfrm>
          <a:prstGeom prst="rect">
            <a:avLst/>
          </a:prstGeom>
          <a:noFill/>
        </p:spPr>
        <p:txBody>
          <a:bodyPr wrap="square" rtlCol="0">
            <a:spAutoFit/>
          </a:bodyPr>
          <a:lstStyle/>
          <a:p>
            <a:pPr algn="ctr"/>
            <a:r>
              <a:rPr lang="en-US" dirty="0"/>
              <a:t>Refine</a:t>
            </a:r>
          </a:p>
        </p:txBody>
      </p:sp>
      <p:pic>
        <p:nvPicPr>
          <p:cNvPr id="52" name="Picture 51" descr="checklis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648" y="2281436"/>
            <a:ext cx="467064" cy="514487"/>
          </a:xfrm>
          <a:prstGeom prst="rect">
            <a:avLst/>
          </a:prstGeom>
        </p:spPr>
      </p:pic>
      <p:sp>
        <p:nvSpPr>
          <p:cNvPr id="53" name="TextBox 52"/>
          <p:cNvSpPr txBox="1"/>
          <p:nvPr/>
        </p:nvSpPr>
        <p:spPr>
          <a:xfrm>
            <a:off x="827584" y="2857500"/>
            <a:ext cx="1653544" cy="369332"/>
          </a:xfrm>
          <a:prstGeom prst="rect">
            <a:avLst/>
          </a:prstGeom>
          <a:noFill/>
        </p:spPr>
        <p:txBody>
          <a:bodyPr wrap="square" rtlCol="0">
            <a:spAutoFit/>
          </a:bodyPr>
          <a:lstStyle/>
          <a:p>
            <a:pPr algn="ctr"/>
            <a:r>
              <a:rPr lang="en-US" dirty="0"/>
              <a:t>Requirements </a:t>
            </a:r>
          </a:p>
        </p:txBody>
      </p:sp>
      <p:pic>
        <p:nvPicPr>
          <p:cNvPr id="54" name="Picture 53" descr="puzzl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21091">
            <a:off x="1305316" y="3386438"/>
            <a:ext cx="509886" cy="561656"/>
          </a:xfrm>
          <a:prstGeom prst="rect">
            <a:avLst/>
          </a:prstGeom>
        </p:spPr>
      </p:pic>
      <p:sp>
        <p:nvSpPr>
          <p:cNvPr id="55" name="TextBox 54"/>
          <p:cNvSpPr txBox="1"/>
          <p:nvPr/>
        </p:nvSpPr>
        <p:spPr>
          <a:xfrm>
            <a:off x="827584" y="3937620"/>
            <a:ext cx="1483840" cy="646331"/>
          </a:xfrm>
          <a:prstGeom prst="rect">
            <a:avLst/>
          </a:prstGeom>
          <a:noFill/>
        </p:spPr>
        <p:txBody>
          <a:bodyPr wrap="square" rtlCol="0">
            <a:spAutoFit/>
          </a:bodyPr>
          <a:lstStyle/>
          <a:p>
            <a:pPr algn="ctr"/>
            <a:r>
              <a:rPr lang="en-US" dirty="0"/>
              <a:t>Architectural constraints </a:t>
            </a:r>
          </a:p>
        </p:txBody>
      </p:sp>
      <p:cxnSp>
        <p:nvCxnSpPr>
          <p:cNvPr id="56" name="Straight Arrow Connector 55"/>
          <p:cNvCxnSpPr>
            <a:cxnSpLocks/>
            <a:stCxn id="54" idx="3"/>
            <a:endCxn id="45" idx="1"/>
          </p:cNvCxnSpPr>
          <p:nvPr/>
        </p:nvCxnSpPr>
        <p:spPr>
          <a:xfrm flipV="1">
            <a:off x="1763817" y="3601984"/>
            <a:ext cx="1287998" cy="218775"/>
          </a:xfrm>
          <a:prstGeom prst="straightConnector1">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798525" y="5018509"/>
            <a:ext cx="720775" cy="308418"/>
          </a:xfrm>
          <a:prstGeom prst="rect">
            <a:avLst/>
          </a:prstGeom>
          <a:noFill/>
        </p:spPr>
        <p:txBody>
          <a:bodyPr wrap="square" rtlCol="0">
            <a:spAutoFit/>
          </a:bodyPr>
          <a:lstStyle/>
          <a:p>
            <a:pPr algn="ctr"/>
            <a:r>
              <a:rPr lang="en-US" dirty="0"/>
              <a:t>Ideas</a:t>
            </a:r>
          </a:p>
        </p:txBody>
      </p:sp>
      <p:cxnSp>
        <p:nvCxnSpPr>
          <p:cNvPr id="58" name="Straight Arrow Connector 57"/>
          <p:cNvCxnSpPr>
            <a:cxnSpLocks/>
            <a:stCxn id="41" idx="3"/>
          </p:cNvCxnSpPr>
          <p:nvPr/>
        </p:nvCxnSpPr>
        <p:spPr>
          <a:xfrm flipV="1">
            <a:off x="2510688" y="3793604"/>
            <a:ext cx="549144" cy="959603"/>
          </a:xfrm>
          <a:prstGeom prst="straightConnector1">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43" idx="2"/>
          </p:cNvCxnSpPr>
          <p:nvPr/>
        </p:nvCxnSpPr>
        <p:spPr>
          <a:xfrm flipV="1">
            <a:off x="4641073" y="2850559"/>
            <a:ext cx="177190" cy="715644"/>
          </a:xfrm>
          <a:prstGeom prst="straightConnector1">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4861" y="3136815"/>
            <a:ext cx="1805611" cy="93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a:t>
            </a:r>
          </a:p>
        </p:txBody>
      </p:sp>
      <p:cxnSp>
        <p:nvCxnSpPr>
          <p:cNvPr id="62" name="Straight Arrow Connector 61"/>
          <p:cNvCxnSpPr>
            <a:stCxn id="48" idx="3"/>
            <a:endCxn id="61" idx="1"/>
          </p:cNvCxnSpPr>
          <p:nvPr/>
        </p:nvCxnSpPr>
        <p:spPr>
          <a:xfrm>
            <a:off x="6495117" y="3601984"/>
            <a:ext cx="519744"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8" idx="2"/>
            <a:endCxn id="45" idx="2"/>
          </p:cNvCxnSpPr>
          <p:nvPr/>
        </p:nvCxnSpPr>
        <p:spPr>
          <a:xfrm rot="5400000">
            <a:off x="4772885" y="3092634"/>
            <a:ext cx="12622" cy="1949039"/>
          </a:xfrm>
          <a:prstGeom prst="bentConnector3">
            <a:avLst>
              <a:gd name="adj1" fmla="val 5320000"/>
            </a:avLst>
          </a:prstGeom>
          <a:ln w="28575" cmpd="sng">
            <a:tailEnd type="arrow"/>
          </a:ln>
        </p:spPr>
        <p:style>
          <a:lnRef idx="1">
            <a:schemeClr val="accent1"/>
          </a:lnRef>
          <a:fillRef idx="0">
            <a:schemeClr val="accent1"/>
          </a:fillRef>
          <a:effectRef idx="0">
            <a:schemeClr val="accent1"/>
          </a:effectRef>
          <a:fontRef idx="minor">
            <a:schemeClr val="tx1"/>
          </a:fontRef>
        </p:style>
      </p:cxnSp>
      <p:pic>
        <p:nvPicPr>
          <p:cNvPr id="66" name="Picture 65" descr="pinkpuzz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101914">
            <a:off x="5503562" y="4800318"/>
            <a:ext cx="492150" cy="542120"/>
          </a:xfrm>
          <a:prstGeom prst="rect">
            <a:avLst/>
          </a:prstGeom>
        </p:spPr>
      </p:pic>
      <p:cxnSp>
        <p:nvCxnSpPr>
          <p:cNvPr id="67" name="Straight Arrow Connector 66"/>
          <p:cNvCxnSpPr/>
          <p:nvPr/>
        </p:nvCxnSpPr>
        <p:spPr>
          <a:xfrm>
            <a:off x="4902944" y="4748124"/>
            <a:ext cx="637093" cy="535624"/>
          </a:xfrm>
          <a:prstGeom prst="straightConnector1">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pic>
        <p:nvPicPr>
          <p:cNvPr id="68" name="Picture 67" descr="greenpuzz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2367" y="4854362"/>
            <a:ext cx="519744" cy="572515"/>
          </a:xfrm>
          <a:prstGeom prst="rect">
            <a:avLst/>
          </a:prstGeom>
        </p:spPr>
      </p:pic>
      <p:pic>
        <p:nvPicPr>
          <p:cNvPr id="69" name="Grafik 5" descr="Münzen">
            <a:extLst>
              <a:ext uri="{FF2B5EF4-FFF2-40B4-BE49-F238E27FC236}">
                <a16:creationId xmlns:a16="http://schemas.microsoft.com/office/drawing/2014/main" id="{8236D1B6-B6E0-4144-8FA4-8824226DCE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03329" y="1350956"/>
            <a:ext cx="570440" cy="570440"/>
          </a:xfrm>
          <a:prstGeom prst="rect">
            <a:avLst/>
          </a:prstGeom>
        </p:spPr>
      </p:pic>
      <p:pic>
        <p:nvPicPr>
          <p:cNvPr id="70" name="Grafik 8" descr="Dollar">
            <a:extLst>
              <a:ext uri="{FF2B5EF4-FFF2-40B4-BE49-F238E27FC236}">
                <a16:creationId xmlns:a16="http://schemas.microsoft.com/office/drawing/2014/main" id="{A6770B85-30CB-4E2C-AA2C-03493FF1D2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4425" y="1711768"/>
            <a:ext cx="415407" cy="415407"/>
          </a:xfrm>
          <a:prstGeom prst="rect">
            <a:avLst/>
          </a:prstGeom>
        </p:spPr>
      </p:pic>
      <p:pic>
        <p:nvPicPr>
          <p:cNvPr id="71" name="Grafik 12" descr="Bitcoin">
            <a:extLst>
              <a:ext uri="{FF2B5EF4-FFF2-40B4-BE49-F238E27FC236}">
                <a16:creationId xmlns:a16="http://schemas.microsoft.com/office/drawing/2014/main" id="{22C5CA2F-635A-4DB4-8AEE-9A1F1B3928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62234" y="1733501"/>
            <a:ext cx="466183" cy="466183"/>
          </a:xfrm>
          <a:prstGeom prst="rect">
            <a:avLst/>
          </a:prstGeom>
        </p:spPr>
      </p:pic>
      <p:pic>
        <p:nvPicPr>
          <p:cNvPr id="72" name="Grafik 15" descr="Euro">
            <a:extLst>
              <a:ext uri="{FF2B5EF4-FFF2-40B4-BE49-F238E27FC236}">
                <a16:creationId xmlns:a16="http://schemas.microsoft.com/office/drawing/2014/main" id="{9DF03002-1A6D-42CE-97FB-4B4C136BD58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56032" y="1966593"/>
            <a:ext cx="379558" cy="379558"/>
          </a:xfrm>
          <a:prstGeom prst="rect">
            <a:avLst/>
          </a:prstGeom>
        </p:spPr>
      </p:pic>
      <p:sp>
        <p:nvSpPr>
          <p:cNvPr id="74" name="TextBox 7">
            <a:extLst>
              <a:ext uri="{FF2B5EF4-FFF2-40B4-BE49-F238E27FC236}">
                <a16:creationId xmlns:a16="http://schemas.microsoft.com/office/drawing/2014/main" id="{BADE54AE-F24D-4ED0-AFC3-A1C935012174}"/>
              </a:ext>
            </a:extLst>
          </p:cNvPr>
          <p:cNvSpPr txBox="1"/>
          <p:nvPr/>
        </p:nvSpPr>
        <p:spPr>
          <a:xfrm>
            <a:off x="827584" y="1561356"/>
            <a:ext cx="1048550" cy="646331"/>
          </a:xfrm>
          <a:prstGeom prst="rect">
            <a:avLst/>
          </a:prstGeom>
          <a:noFill/>
        </p:spPr>
        <p:txBody>
          <a:bodyPr wrap="square" rtlCol="0">
            <a:spAutoFit/>
          </a:bodyPr>
          <a:lstStyle/>
          <a:p>
            <a:pPr algn="ctr"/>
            <a:r>
              <a:rPr lang="en-US" dirty="0"/>
              <a:t>Business </a:t>
            </a:r>
            <a:br>
              <a:rPr lang="en-US" dirty="0"/>
            </a:br>
            <a:r>
              <a:rPr lang="en-US" dirty="0"/>
              <a:t>goals</a:t>
            </a:r>
          </a:p>
        </p:txBody>
      </p:sp>
      <p:cxnSp>
        <p:nvCxnSpPr>
          <p:cNvPr id="77" name="Straight Arrow Connector 9">
            <a:extLst>
              <a:ext uri="{FF2B5EF4-FFF2-40B4-BE49-F238E27FC236}">
                <a16:creationId xmlns:a16="http://schemas.microsoft.com/office/drawing/2014/main" id="{7499756F-F2D7-4814-927B-0CBBD97B75F9}"/>
              </a:ext>
            </a:extLst>
          </p:cNvPr>
          <p:cNvCxnSpPr>
            <a:cxnSpLocks/>
            <a:stCxn id="74" idx="1"/>
            <a:endCxn id="79" idx="1"/>
          </p:cNvCxnSpPr>
          <p:nvPr/>
        </p:nvCxnSpPr>
        <p:spPr>
          <a:xfrm rot="10800000" flipV="1">
            <a:off x="751140" y="1884522"/>
            <a:ext cx="76444" cy="1990478"/>
          </a:xfrm>
          <a:prstGeom prst="bentConnector3">
            <a:avLst>
              <a:gd name="adj1" fmla="val 399042"/>
            </a:avLst>
          </a:prstGeom>
          <a:ln w="28575" cmpd="sng">
            <a:prstDash val="dash"/>
            <a:tailEnd type="arrow"/>
          </a:ln>
        </p:spPr>
        <p:style>
          <a:lnRef idx="1">
            <a:schemeClr val="accent1"/>
          </a:lnRef>
          <a:fillRef idx="0">
            <a:schemeClr val="accent1"/>
          </a:fillRef>
          <a:effectRef idx="0">
            <a:schemeClr val="accent1"/>
          </a:effectRef>
          <a:fontRef idx="minor">
            <a:schemeClr val="tx1"/>
          </a:fontRef>
        </p:style>
      </p:cxnSp>
      <p:sp>
        <p:nvSpPr>
          <p:cNvPr id="79" name="Geschweifte Klammer links 47">
            <a:extLst>
              <a:ext uri="{FF2B5EF4-FFF2-40B4-BE49-F238E27FC236}">
                <a16:creationId xmlns:a16="http://schemas.microsoft.com/office/drawing/2014/main" id="{40544EF6-0F8E-4EA4-9AE8-A6632465C3E5}"/>
              </a:ext>
            </a:extLst>
          </p:cNvPr>
          <p:cNvSpPr/>
          <p:nvPr/>
        </p:nvSpPr>
        <p:spPr>
          <a:xfrm>
            <a:off x="751140" y="2466252"/>
            <a:ext cx="161517" cy="28174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Rectangle 6">
            <a:extLst>
              <a:ext uri="{FF2B5EF4-FFF2-40B4-BE49-F238E27FC236}">
                <a16:creationId xmlns:a16="http://schemas.microsoft.com/office/drawing/2014/main" id="{4E0877D0-F9A3-407C-A08A-B760CD81EBDB}"/>
              </a:ext>
            </a:extLst>
          </p:cNvPr>
          <p:cNvSpPr/>
          <p:nvPr/>
        </p:nvSpPr>
        <p:spPr>
          <a:xfrm>
            <a:off x="6084169" y="1201316"/>
            <a:ext cx="2808312" cy="11839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 common method is to create multiple designs and perform comparative evaluation.</a:t>
            </a:r>
          </a:p>
        </p:txBody>
      </p:sp>
      <p:sp>
        <p:nvSpPr>
          <p:cNvPr id="13" name="Footer Placeholder 12"/>
          <p:cNvSpPr>
            <a:spLocks noGrp="1"/>
          </p:cNvSpPr>
          <p:nvPr>
            <p:ph type="ftr" sz="quarter" idx="10"/>
          </p:nvPr>
        </p:nvSpPr>
        <p:spPr/>
        <p:txBody>
          <a:bodyPr/>
          <a:lstStyle/>
          <a:p>
            <a:r>
              <a:rPr lang="en-AU"/>
              <a:t>COMP6452 Software Architecture for Blockchain Applications  |  Data61, CSIRO</a:t>
            </a:r>
            <a:endParaRPr lang="en-AU" dirty="0"/>
          </a:p>
        </p:txBody>
      </p:sp>
      <p:sp>
        <p:nvSpPr>
          <p:cNvPr id="14" name="Slide Number Placeholder 13"/>
          <p:cNvSpPr>
            <a:spLocks noGrp="1"/>
          </p:cNvSpPr>
          <p:nvPr>
            <p:ph type="sldNum" sz="quarter" idx="11"/>
          </p:nvPr>
        </p:nvSpPr>
        <p:spPr/>
        <p:txBody>
          <a:bodyPr/>
          <a:lstStyle/>
          <a:p>
            <a:fld id="{2ABE124A-B5C5-46E0-B944-45307B126769}" type="slidenum">
              <a:rPr lang="en-AU" smtClean="0"/>
              <a:pPr/>
              <a:t>35</a:t>
            </a:fld>
            <a:r>
              <a:rPr lang="en-AU"/>
              <a:t>  |</a:t>
            </a:r>
            <a:endParaRPr lang="en-AU" dirty="0"/>
          </a:p>
        </p:txBody>
      </p:sp>
    </p:spTree>
    <p:extLst>
      <p:ext uri="{BB962C8B-B14F-4D97-AF65-F5344CB8AC3E}">
        <p14:creationId xmlns:p14="http://schemas.microsoft.com/office/powerpoint/2010/main" val="376041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Architecture Analysis Methods</a:t>
            </a:r>
          </a:p>
        </p:txBody>
      </p:sp>
      <p:sp>
        <p:nvSpPr>
          <p:cNvPr id="6" name="Content Placeholder 5"/>
          <p:cNvSpPr>
            <a:spLocks noGrp="1"/>
          </p:cNvSpPr>
          <p:nvPr>
            <p:ph idx="1"/>
          </p:nvPr>
        </p:nvSpPr>
        <p:spPr>
          <a:xfrm>
            <a:off x="251520" y="1993404"/>
            <a:ext cx="8640958" cy="3534669"/>
          </a:xfrm>
        </p:spPr>
        <p:txBody>
          <a:bodyPr numCol="1">
            <a:normAutofit fontScale="92500" lnSpcReduction="10000"/>
          </a:bodyPr>
          <a:lstStyle/>
          <a:p>
            <a:r>
              <a:rPr lang="en-AU" dirty="0"/>
              <a:t>Analysis is one of the important uses of models</a:t>
            </a:r>
          </a:p>
          <a:p>
            <a:r>
              <a:rPr lang="en-AU" dirty="0"/>
              <a:t>e.g. does this design support service availability?</a:t>
            </a:r>
          </a:p>
          <a:p>
            <a:pPr lvl="1"/>
            <a:r>
              <a:rPr lang="en-AU" dirty="0"/>
              <a:t>(Qualitative) fault-tree statistical analysis</a:t>
            </a:r>
          </a:p>
          <a:p>
            <a:pPr lvl="1"/>
            <a:r>
              <a:rPr lang="en-AU" dirty="0"/>
              <a:t>(Qualitative) failure scenarios</a:t>
            </a:r>
          </a:p>
          <a:p>
            <a:r>
              <a:rPr lang="en-AU" dirty="0"/>
              <a:t>e.g. What is the transaction latency in this design?</a:t>
            </a:r>
          </a:p>
          <a:p>
            <a:pPr lvl="1"/>
            <a:r>
              <a:rPr lang="en-AU" dirty="0"/>
              <a:t>(Quantitative) Simulation-based prediction of latency distributions</a:t>
            </a:r>
          </a:p>
          <a:p>
            <a:pPr lvl="1"/>
            <a:r>
              <a:rPr lang="en-AU" dirty="0"/>
              <a:t>(Quantitative) Formula-based calculation of average latency</a:t>
            </a:r>
          </a:p>
          <a:p>
            <a:r>
              <a:rPr lang="en-AU" dirty="0"/>
              <a:t>e.g. Will this design ensure confidentiality?</a:t>
            </a:r>
          </a:p>
          <a:p>
            <a:r>
              <a:rPr lang="en-AU" dirty="0"/>
              <a:t>e.g. Is this design easily modifiable?</a:t>
            </a:r>
          </a:p>
          <a:p>
            <a:r>
              <a:rPr lang="en-AU" dirty="0"/>
              <a:t>Different kinds of models allow different kinds of analyses</a:t>
            </a:r>
          </a:p>
        </p:txBody>
      </p:sp>
      <p:sp>
        <p:nvSpPr>
          <p:cNvPr id="7" name="Content Placeholder 2"/>
          <p:cNvSpPr txBox="1">
            <a:spLocks/>
          </p:cNvSpPr>
          <p:nvPr/>
        </p:nvSpPr>
        <p:spPr>
          <a:xfrm>
            <a:off x="539552" y="1489348"/>
            <a:ext cx="8172154" cy="436441"/>
          </a:xfrm>
          <a:prstGeom prst="rect">
            <a:avLst/>
          </a:prstGeom>
          <a:ln w="38100">
            <a:solidFill>
              <a:srgbClr val="FF0000"/>
            </a:solidFill>
          </a:ln>
        </p:spPr>
        <p:txBody>
          <a:bodyPr vert="horz" lIns="71323" tIns="35662" rIns="71323" bIns="35662" rtlCol="0" anchor="ctr">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604772" indent="-178308"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u="sng"/>
              <a:t>Non-Functional Properties arise from Architectural Design Choices</a:t>
            </a:r>
            <a:endParaRPr lang="en-AU" u="sng" dirty="0"/>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36</a:t>
            </a:fld>
            <a:r>
              <a:rPr lang="en-AU"/>
              <a:t>  |</a:t>
            </a:r>
            <a:endParaRPr lang="en-AU" dirty="0"/>
          </a:p>
        </p:txBody>
      </p:sp>
    </p:spTree>
    <p:extLst>
      <p:ext uri="{BB962C8B-B14F-4D97-AF65-F5344CB8AC3E}">
        <p14:creationId xmlns:p14="http://schemas.microsoft.com/office/powerpoint/2010/main" val="360358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Design Trade-offs</a:t>
            </a:r>
          </a:p>
        </p:txBody>
      </p:sp>
      <p:sp>
        <p:nvSpPr>
          <p:cNvPr id="6" name="Content Placeholder 5"/>
          <p:cNvSpPr>
            <a:spLocks noGrp="1"/>
          </p:cNvSpPr>
          <p:nvPr>
            <p:ph idx="1"/>
          </p:nvPr>
        </p:nvSpPr>
        <p:spPr/>
        <p:txBody>
          <a:bodyPr numCol="1">
            <a:normAutofit fontScale="85000" lnSpcReduction="20000"/>
          </a:bodyPr>
          <a:lstStyle/>
          <a:p>
            <a:r>
              <a:rPr lang="en-AU" dirty="0"/>
              <a:t>Often, improving one quality will hurt another one</a:t>
            </a:r>
          </a:p>
          <a:p>
            <a:pPr lvl="1"/>
            <a:r>
              <a:rPr lang="en-AU" dirty="0"/>
              <a:t>e.g. Use a bigger server</a:t>
            </a:r>
          </a:p>
          <a:p>
            <a:pPr lvl="2"/>
            <a:r>
              <a:rPr lang="en-AU" dirty="0"/>
              <a:t>faster, but more expensive</a:t>
            </a:r>
          </a:p>
          <a:p>
            <a:pPr lvl="1"/>
            <a:r>
              <a:rPr lang="en-AU" dirty="0"/>
              <a:t>e.g. Use redundant servers</a:t>
            </a:r>
          </a:p>
          <a:p>
            <a:pPr lvl="2"/>
            <a:r>
              <a:rPr lang="en-AU" dirty="0"/>
              <a:t>better availability (hot fail-over)? Or better performance (load balancing)?  Worse write latency? More expensive</a:t>
            </a:r>
          </a:p>
          <a:p>
            <a:r>
              <a:rPr lang="en-AU" dirty="0"/>
              <a:t>What are the trade-offs?  How should you choose?</a:t>
            </a:r>
          </a:p>
          <a:p>
            <a:pPr lvl="1"/>
            <a:endParaRPr lang="en-AU" dirty="0"/>
          </a:p>
          <a:p>
            <a:r>
              <a:rPr lang="en-AU" dirty="0"/>
              <a:t>Specific methods exist to help</a:t>
            </a:r>
          </a:p>
          <a:p>
            <a:pPr lvl="1"/>
            <a:r>
              <a:rPr lang="en-AU" dirty="0"/>
              <a:t>ATAM: Architecture Trade-off Analysis Method</a:t>
            </a:r>
          </a:p>
          <a:p>
            <a:pPr lvl="1"/>
            <a:r>
              <a:rPr lang="en-AU" dirty="0"/>
              <a:t>Multi-criteria decision-making methods</a:t>
            </a:r>
          </a:p>
          <a:p>
            <a:r>
              <a:rPr lang="en-AU" dirty="0"/>
              <a:t>Goal: determine if </a:t>
            </a:r>
            <a:r>
              <a:rPr lang="en-US" dirty="0"/>
              <a:t>the architecture can achieve the NFRs </a:t>
            </a:r>
            <a:r>
              <a:rPr lang="en-US" i="1" dirty="0"/>
              <a:t>before</a:t>
            </a:r>
            <a:r>
              <a:rPr lang="en-US" dirty="0"/>
              <a:t> developing a system (which is typically a big investment)</a:t>
            </a:r>
            <a:endParaRPr lang="en-AU" dirty="0"/>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37</a:t>
            </a:fld>
            <a:r>
              <a:rPr lang="en-AU"/>
              <a:t>  |</a:t>
            </a:r>
            <a:endParaRPr lang="en-AU" dirty="0"/>
          </a:p>
        </p:txBody>
      </p:sp>
    </p:spTree>
    <p:extLst>
      <p:ext uri="{BB962C8B-B14F-4D97-AF65-F5344CB8AC3E}">
        <p14:creationId xmlns:p14="http://schemas.microsoft.com/office/powerpoint/2010/main" val="33509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841276"/>
            <a:ext cx="7128792" cy="648000"/>
          </a:xfrm>
        </p:spPr>
        <p:txBody>
          <a:bodyPr>
            <a:noAutofit/>
          </a:bodyPr>
          <a:lstStyle/>
          <a:p>
            <a:r>
              <a:rPr lang="en-AU" sz="2800" dirty="0"/>
              <a:t>ATAM: Architecture Trade-off Analysis Method</a:t>
            </a:r>
          </a:p>
        </p:txBody>
      </p:sp>
      <p:sp>
        <p:nvSpPr>
          <p:cNvPr id="6" name="Content Placeholder 5"/>
          <p:cNvSpPr>
            <a:spLocks noGrp="1"/>
          </p:cNvSpPr>
          <p:nvPr>
            <p:ph idx="1"/>
          </p:nvPr>
        </p:nvSpPr>
        <p:spPr>
          <a:xfrm>
            <a:off x="395538" y="1723100"/>
            <a:ext cx="8640958" cy="3534669"/>
          </a:xfrm>
        </p:spPr>
        <p:txBody>
          <a:bodyPr numCol="1">
            <a:normAutofit fontScale="92500" lnSpcReduction="20000"/>
          </a:bodyPr>
          <a:lstStyle/>
          <a:p>
            <a:pPr marL="177800" indent="-177800"/>
            <a:r>
              <a:rPr lang="en-AU" dirty="0"/>
              <a:t>Presentation</a:t>
            </a:r>
          </a:p>
          <a:p>
            <a:pPr marL="726030" lvl="1" indent="-514350">
              <a:buFont typeface="+mj-lt"/>
              <a:buAutoNum type="arabicPeriod"/>
            </a:pPr>
            <a:r>
              <a:rPr lang="en-AU" dirty="0"/>
              <a:t>Present ATAM to stakeholders</a:t>
            </a:r>
          </a:p>
          <a:p>
            <a:pPr marL="726030" lvl="1" indent="-514350">
              <a:buFont typeface="+mj-lt"/>
              <a:buAutoNum type="arabicPeriod"/>
            </a:pPr>
            <a:r>
              <a:rPr lang="en-AU" dirty="0"/>
              <a:t>Present Business Drivers (NFRs and business goals)</a:t>
            </a:r>
          </a:p>
          <a:p>
            <a:pPr marL="726030" lvl="1" indent="-514350">
              <a:buFont typeface="+mj-lt"/>
              <a:buAutoNum type="arabicPeriod"/>
            </a:pPr>
            <a:r>
              <a:rPr lang="en-AU" dirty="0"/>
              <a:t>Present Current Architecture</a:t>
            </a:r>
          </a:p>
          <a:p>
            <a:pPr marL="177800" indent="-177800"/>
            <a:r>
              <a:rPr lang="en-AU" dirty="0"/>
              <a:t>Investigation &amp; Analysis</a:t>
            </a:r>
          </a:p>
          <a:p>
            <a:pPr marL="726030" lvl="1" indent="-514350">
              <a:buFont typeface="+mj-lt"/>
              <a:buAutoNum type="arabicPeriod" startAt="4"/>
            </a:pPr>
            <a:r>
              <a:rPr lang="en-AU" dirty="0"/>
              <a:t>Identify Architectural Approaches</a:t>
            </a:r>
          </a:p>
          <a:p>
            <a:pPr marL="726030" lvl="1" indent="-514350">
              <a:buFont typeface="+mj-lt"/>
              <a:buAutoNum type="arabicPeriod" startAt="4"/>
            </a:pPr>
            <a:r>
              <a:rPr lang="en-AU" dirty="0"/>
              <a:t>Generate Quality Attribute Utility Tree (&amp; initial use case scenarios)</a:t>
            </a:r>
          </a:p>
          <a:p>
            <a:pPr marL="726030" lvl="1" indent="-514350">
              <a:buFont typeface="+mj-lt"/>
              <a:buAutoNum type="arabicPeriod" startAt="4"/>
            </a:pPr>
            <a:r>
              <a:rPr lang="en-AU" dirty="0"/>
              <a:t>Analyse Architectural Approaches (for high-priority factors from step 5)</a:t>
            </a:r>
          </a:p>
          <a:p>
            <a:pPr marL="726030" lvl="1" indent="-514350">
              <a:buFont typeface="+mj-lt"/>
              <a:buAutoNum type="arabicPeriod" startAt="4"/>
            </a:pPr>
            <a:r>
              <a:rPr lang="en-AU" dirty="0"/>
              <a:t>Brainstorm &amp; Prioritise Scenarios</a:t>
            </a:r>
          </a:p>
          <a:p>
            <a:pPr marL="726030" lvl="1" indent="-514350">
              <a:buFont typeface="+mj-lt"/>
              <a:buAutoNum type="arabicPeriod" startAt="4"/>
            </a:pPr>
            <a:r>
              <a:rPr lang="en-AU" dirty="0"/>
              <a:t>Analyse Architectural Approaches (using scenarios as test cases)</a:t>
            </a:r>
          </a:p>
          <a:p>
            <a:pPr marL="177800" indent="-177800"/>
            <a:r>
              <a:rPr lang="en-AU" dirty="0"/>
              <a:t>Reporting</a:t>
            </a:r>
          </a:p>
          <a:p>
            <a:pPr marL="726030" lvl="1" indent="-514350">
              <a:buFont typeface="+mj-lt"/>
              <a:buAutoNum type="arabicPeriod" startAt="9"/>
            </a:pPr>
            <a:r>
              <a:rPr lang="en-AU" dirty="0"/>
              <a:t>Present Results (summary, risks, sensitivities/trade-offs,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7" name="Slide Number Placeholder 5"/>
          <p:cNvSpPr>
            <a:spLocks noGrp="1"/>
          </p:cNvSpPr>
          <p:nvPr>
            <p:ph type="sldNum" sz="quarter" idx="11"/>
          </p:nvPr>
        </p:nvSpPr>
        <p:spPr>
          <a:xfrm>
            <a:off x="253582" y="5420278"/>
            <a:ext cx="288789" cy="106122"/>
          </a:xfrm>
        </p:spPr>
        <p:txBody>
          <a:bodyPr/>
          <a:lstStyle/>
          <a:p>
            <a:fld id="{2ABE124A-B5C5-46E0-B944-45307B126769}" type="slidenum">
              <a:rPr lang="en-AU" smtClean="0"/>
              <a:pPr/>
              <a:t>38</a:t>
            </a:fld>
            <a:r>
              <a:rPr lang="en-AU"/>
              <a:t>  |</a:t>
            </a:r>
            <a:endParaRPr lang="en-AU" dirty="0"/>
          </a:p>
        </p:txBody>
      </p:sp>
    </p:spTree>
    <p:extLst>
      <p:ext uri="{BB962C8B-B14F-4D97-AF65-F5344CB8AC3E}">
        <p14:creationId xmlns:p14="http://schemas.microsoft.com/office/powerpoint/2010/main" val="3870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ATAM Quality Attribute Utility Tree</a:t>
            </a:r>
          </a:p>
        </p:txBody>
      </p:sp>
      <p:pic>
        <p:nvPicPr>
          <p:cNvPr id="7" name="Picture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03466" y="1272717"/>
            <a:ext cx="5513761" cy="3970661"/>
          </a:xfrm>
          <a:prstGeom prst="rect">
            <a:avLst/>
          </a:prstGeom>
        </p:spPr>
      </p:pic>
      <p:sp>
        <p:nvSpPr>
          <p:cNvPr id="8" name="Rectangle 7"/>
          <p:cNvSpPr/>
          <p:nvPr/>
        </p:nvSpPr>
        <p:spPr>
          <a:xfrm>
            <a:off x="5327576" y="4501134"/>
            <a:ext cx="3816424" cy="830997"/>
          </a:xfrm>
          <a:prstGeom prst="rect">
            <a:avLst/>
          </a:prstGeom>
        </p:spPr>
        <p:txBody>
          <a:bodyPr wrap="square">
            <a:spAutoFit/>
          </a:bodyPr>
          <a:lstStyle/>
          <a:p>
            <a:r>
              <a:rPr lang="en-AU" sz="1200" dirty="0"/>
              <a:t>Example from “ATAM: Method for Architecture Evaluation” (</a:t>
            </a:r>
            <a:r>
              <a:rPr lang="en-AU" sz="1200" dirty="0" err="1"/>
              <a:t>Kazman</a:t>
            </a:r>
            <a:r>
              <a:rPr lang="en-AU" sz="1200" dirty="0"/>
              <a:t> et al., 2000)</a:t>
            </a:r>
          </a:p>
          <a:p>
            <a:r>
              <a:rPr lang="en-AU" sz="1200" dirty="0">
                <a:hlinkClick r:id="rId4"/>
              </a:rPr>
              <a:t>https://resources.sei.cmu.edu/asset_files/TechnicalReport/2000_005_001_13706.pdf</a:t>
            </a:r>
            <a:r>
              <a:rPr lang="en-AU" sz="1200" dirty="0"/>
              <a:t> </a:t>
            </a:r>
          </a:p>
        </p:txBody>
      </p:sp>
      <p:sp>
        <p:nvSpPr>
          <p:cNvPr id="9" name="TextBox 8"/>
          <p:cNvSpPr txBox="1"/>
          <p:nvPr/>
        </p:nvSpPr>
        <p:spPr>
          <a:xfrm>
            <a:off x="5796136" y="1561356"/>
            <a:ext cx="3175253" cy="646331"/>
          </a:xfrm>
          <a:prstGeom prst="rect">
            <a:avLst/>
          </a:prstGeom>
          <a:solidFill>
            <a:srgbClr val="FFFF00"/>
          </a:solidFill>
        </p:spPr>
        <p:txBody>
          <a:bodyPr wrap="square" rtlCol="0">
            <a:spAutoFit/>
          </a:bodyPr>
          <a:lstStyle/>
          <a:p>
            <a:r>
              <a:rPr lang="en-AU" b="1" dirty="0"/>
              <a:t>Legend:</a:t>
            </a:r>
          </a:p>
          <a:p>
            <a:r>
              <a:rPr lang="en-AU" b="1" dirty="0"/>
              <a:t>(Importance, Risk to Achieve)</a:t>
            </a:r>
          </a:p>
        </p:txBody>
      </p:sp>
      <p:sp>
        <p:nvSpPr>
          <p:cNvPr id="3" name="Textfeld 2">
            <a:extLst>
              <a:ext uri="{FF2B5EF4-FFF2-40B4-BE49-F238E27FC236}">
                <a16:creationId xmlns:a16="http://schemas.microsoft.com/office/drawing/2014/main" id="{716D79B2-6B91-4DEC-AD3D-D7F6CC06EFC5}"/>
              </a:ext>
            </a:extLst>
          </p:cNvPr>
          <p:cNvSpPr txBox="1"/>
          <p:nvPr/>
        </p:nvSpPr>
        <p:spPr>
          <a:xfrm>
            <a:off x="5796136" y="2425452"/>
            <a:ext cx="3240360" cy="1754327"/>
          </a:xfrm>
          <a:prstGeom prst="rect">
            <a:avLst/>
          </a:prstGeom>
          <a:noFill/>
        </p:spPr>
        <p:txBody>
          <a:bodyPr wrap="square" rtlCol="0">
            <a:spAutoFit/>
          </a:bodyPr>
          <a:lstStyle/>
          <a:p>
            <a:pPr marL="180975" indent="-180975">
              <a:buFont typeface="Arial" panose="020B0604020202020204" pitchFamily="34" charset="0"/>
              <a:buChar char="•"/>
            </a:pPr>
            <a:r>
              <a:rPr lang="en-US" dirty="0"/>
              <a:t>Utility trees make system goals more specific and more concrete</a:t>
            </a:r>
          </a:p>
          <a:p>
            <a:pPr marL="180975" indent="-180975">
              <a:buFont typeface="Arial" panose="020B0604020202020204" pitchFamily="34" charset="0"/>
              <a:buChar char="•"/>
            </a:pPr>
            <a:r>
              <a:rPr lang="en-US" dirty="0"/>
              <a:t>Allows understanding relative importance of NFRs </a:t>
            </a:r>
            <a:r>
              <a:rPr lang="en-US" dirty="0">
                <a:sym typeface="Wingdings" panose="05000000000000000000" pitchFamily="2" charset="2"/>
              </a:rPr>
              <a:t> deciding on priority</a:t>
            </a:r>
            <a:endParaRPr lang="en-US" dirty="0"/>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39</a:t>
            </a:fld>
            <a:r>
              <a:rPr lang="en-AU"/>
              <a:t>  |</a:t>
            </a:r>
            <a:endParaRPr lang="en-AU" dirty="0"/>
          </a:p>
        </p:txBody>
      </p:sp>
    </p:spTree>
    <p:extLst>
      <p:ext uri="{BB962C8B-B14F-4D97-AF65-F5344CB8AC3E}">
        <p14:creationId xmlns:p14="http://schemas.microsoft.com/office/powerpoint/2010/main" val="383209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1-11 at 10.49.47.png"/>
          <p:cNvPicPr>
            <a:picLocks noChangeAspect="1"/>
          </p:cNvPicPr>
          <p:nvPr/>
        </p:nvPicPr>
        <p:blipFill rotWithShape="1">
          <a:blip r:embed="rId3">
            <a:extLst>
              <a:ext uri="{28A0092B-C50C-407E-A947-70E740481C1C}">
                <a14:useLocalDpi xmlns:a14="http://schemas.microsoft.com/office/drawing/2010/main" val="0"/>
              </a:ext>
            </a:extLst>
          </a:blip>
          <a:srcRect b="11570"/>
          <a:stretch/>
        </p:blipFill>
        <p:spPr>
          <a:xfrm>
            <a:off x="450441" y="1621465"/>
            <a:ext cx="7912100" cy="3324267"/>
          </a:xfrm>
          <a:prstGeom prst="rect">
            <a:avLst/>
          </a:prstGeom>
        </p:spPr>
      </p:pic>
      <p:sp>
        <p:nvSpPr>
          <p:cNvPr id="2" name="Title 1"/>
          <p:cNvSpPr>
            <a:spLocks noGrp="1"/>
          </p:cNvSpPr>
          <p:nvPr>
            <p:ph type="title"/>
          </p:nvPr>
        </p:nvSpPr>
        <p:spPr/>
        <p:txBody>
          <a:bodyPr/>
          <a:lstStyle/>
          <a:p>
            <a:r>
              <a:rPr lang="en-US" dirty="0"/>
              <a:t>Tradeoff Overview</a:t>
            </a:r>
          </a:p>
        </p:txBody>
      </p:sp>
      <p:pic>
        <p:nvPicPr>
          <p:cNvPr id="6" name="Picture 5" descr="Screen Shot 2019-01-11 at 10.49.47.png"/>
          <p:cNvPicPr>
            <a:picLocks noChangeAspect="1"/>
          </p:cNvPicPr>
          <p:nvPr/>
        </p:nvPicPr>
        <p:blipFill rotWithShape="1">
          <a:blip r:embed="rId3">
            <a:extLst>
              <a:ext uri="{28A0092B-C50C-407E-A947-70E740481C1C}">
                <a14:useLocalDpi xmlns:a14="http://schemas.microsoft.com/office/drawing/2010/main" val="0"/>
              </a:ext>
            </a:extLst>
          </a:blip>
          <a:srcRect t="1736" b="96445"/>
          <a:stretch/>
        </p:blipFill>
        <p:spPr>
          <a:xfrm>
            <a:off x="450441" y="4877347"/>
            <a:ext cx="7912100" cy="68385"/>
          </a:xfrm>
          <a:prstGeom prst="rect">
            <a:avLst/>
          </a:prstGeom>
        </p:spPr>
      </p:pic>
      <p:sp>
        <p:nvSpPr>
          <p:cNvPr id="3" name="Footer Placeholder 2"/>
          <p:cNvSpPr>
            <a:spLocks noGrp="1"/>
          </p:cNvSpPr>
          <p:nvPr>
            <p:ph type="ftr" sz="quarter" idx="11"/>
          </p:nvPr>
        </p:nvSpPr>
        <p:spPr/>
        <p:txBody>
          <a:bodyPr/>
          <a:lstStyle/>
          <a:p>
            <a:r>
              <a:rPr lang="en-AU"/>
              <a:t>COMP6452 Software Architecture for Blockchain Applications  |  Data61, CSIRO</a:t>
            </a:r>
            <a:endParaRPr lang="en-AU" dirty="0"/>
          </a:p>
        </p:txBody>
      </p:sp>
      <p:sp>
        <p:nvSpPr>
          <p:cNvPr id="7" name="Slide Number Placeholder 6"/>
          <p:cNvSpPr>
            <a:spLocks noGrp="1"/>
          </p:cNvSpPr>
          <p:nvPr>
            <p:ph type="sldNum" sz="quarter" idx="12"/>
          </p:nvPr>
        </p:nvSpPr>
        <p:spPr/>
        <p:txBody>
          <a:bodyPr/>
          <a:lstStyle/>
          <a:p>
            <a:fld id="{FFF7CBAA-22EA-41CE-9725-C57ED0CEBC27}" type="slidenum">
              <a:rPr lang="en-AU" smtClean="0"/>
              <a:pPr/>
              <a:t>4</a:t>
            </a:fld>
            <a:r>
              <a:rPr lang="en-AU"/>
              <a:t>  |</a:t>
            </a:r>
            <a:endParaRPr lang="en-AU" dirty="0"/>
          </a:p>
        </p:txBody>
      </p:sp>
    </p:spTree>
    <p:extLst>
      <p:ext uri="{BB962C8B-B14F-4D97-AF65-F5344CB8AC3E}">
        <p14:creationId xmlns:p14="http://schemas.microsoft.com/office/powerpoint/2010/main" val="365488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ATAM Scenarios</a:t>
            </a:r>
          </a:p>
        </p:txBody>
      </p:sp>
      <p:sp>
        <p:nvSpPr>
          <p:cNvPr id="6" name="Content Placeholder 5"/>
          <p:cNvSpPr>
            <a:spLocks noGrp="1"/>
          </p:cNvSpPr>
          <p:nvPr>
            <p:ph idx="1"/>
          </p:nvPr>
        </p:nvSpPr>
        <p:spPr>
          <a:xfrm>
            <a:off x="4067218" y="1295999"/>
            <a:ext cx="4825262" cy="2785637"/>
          </a:xfrm>
        </p:spPr>
        <p:txBody>
          <a:bodyPr numCol="1">
            <a:normAutofit fontScale="92500"/>
          </a:bodyPr>
          <a:lstStyle/>
          <a:p>
            <a:r>
              <a:rPr lang="en-AU" dirty="0"/>
              <a:t>Scenarios are commonly used in Software Architecture</a:t>
            </a:r>
          </a:p>
          <a:p>
            <a:pPr lvl="1"/>
            <a:r>
              <a:rPr lang="en-AU" dirty="0"/>
              <a:t>In ATAM, links attributes, risks, trade-offs, &amp; reasoning about architecture design</a:t>
            </a:r>
          </a:p>
          <a:p>
            <a:r>
              <a:rPr lang="en-AU" dirty="0"/>
              <a:t>Qualitative – identify and evaluate risks</a:t>
            </a:r>
          </a:p>
          <a:p>
            <a:r>
              <a:rPr lang="en-AU" dirty="0"/>
              <a:t>Methodical, but not exhaustive</a:t>
            </a:r>
          </a:p>
          <a:p>
            <a:r>
              <a:rPr lang="en-AU" dirty="0"/>
              <a:t>In ATAM, stakeholders vote on importance of scenarios</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5536" y="1489348"/>
            <a:ext cx="3198993" cy="3646404"/>
          </a:xfrm>
          <a:prstGeom prst="rect">
            <a:avLst/>
          </a:prstGeom>
        </p:spPr>
      </p:pic>
      <p:sp>
        <p:nvSpPr>
          <p:cNvPr id="9" name="Rectangle 7">
            <a:extLst>
              <a:ext uri="{FF2B5EF4-FFF2-40B4-BE49-F238E27FC236}">
                <a16:creationId xmlns:a16="http://schemas.microsoft.com/office/drawing/2014/main" id="{EFD2DB54-78CA-49AB-8E6A-533FB29774EC}"/>
              </a:ext>
            </a:extLst>
          </p:cNvPr>
          <p:cNvSpPr/>
          <p:nvPr/>
        </p:nvSpPr>
        <p:spPr>
          <a:xfrm>
            <a:off x="3419872" y="4657700"/>
            <a:ext cx="5616624" cy="461665"/>
          </a:xfrm>
          <a:prstGeom prst="rect">
            <a:avLst/>
          </a:prstGeom>
        </p:spPr>
        <p:txBody>
          <a:bodyPr wrap="square">
            <a:spAutoFit/>
          </a:bodyPr>
          <a:lstStyle/>
          <a:p>
            <a:r>
              <a:rPr lang="en-AU" sz="1200" dirty="0"/>
              <a:t>Example from “ATAM: Method for Architecture Evaluation” (</a:t>
            </a:r>
            <a:r>
              <a:rPr lang="en-AU" sz="1200" dirty="0" err="1"/>
              <a:t>Kazman</a:t>
            </a:r>
            <a:r>
              <a:rPr lang="en-AU" sz="1200" dirty="0"/>
              <a:t> et al., 2000)</a:t>
            </a:r>
          </a:p>
          <a:p>
            <a:r>
              <a:rPr lang="en-AU" sz="1200" dirty="0">
                <a:hlinkClick r:id="rId4"/>
              </a:rPr>
              <a:t>https://resources.sei.cmu.edu/asset_files/TechnicalReport/2000_005_001_13706.pdf</a:t>
            </a:r>
            <a:r>
              <a:rPr lang="en-AU" sz="1200" dirty="0"/>
              <a:t>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40</a:t>
            </a:fld>
            <a:r>
              <a:rPr lang="en-AU"/>
              <a:t>  |</a:t>
            </a:r>
            <a:endParaRPr lang="en-AU" dirty="0"/>
          </a:p>
        </p:txBody>
      </p:sp>
    </p:spTree>
    <p:extLst>
      <p:ext uri="{BB962C8B-B14F-4D97-AF65-F5344CB8AC3E}">
        <p14:creationId xmlns:p14="http://schemas.microsoft.com/office/powerpoint/2010/main" val="784198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0"/>
            <a:ext cx="5703082" cy="5277069"/>
          </a:xfrm>
          <a:prstGeom prst="rect">
            <a:avLst/>
          </a:prstGeom>
        </p:spPr>
      </p:pic>
      <p:sp>
        <p:nvSpPr>
          <p:cNvPr id="2" name="Title 1"/>
          <p:cNvSpPr>
            <a:spLocks noGrp="1"/>
          </p:cNvSpPr>
          <p:nvPr>
            <p:ph type="title"/>
          </p:nvPr>
        </p:nvSpPr>
        <p:spPr/>
        <p:txBody>
          <a:bodyPr/>
          <a:lstStyle/>
          <a:p>
            <a:r>
              <a:rPr lang="en-US" dirty="0"/>
              <a:t>Design Process</a:t>
            </a:r>
          </a:p>
        </p:txBody>
      </p:sp>
      <p:sp>
        <p:nvSpPr>
          <p:cNvPr id="3" name="Content Placeholder 2"/>
          <p:cNvSpPr>
            <a:spLocks noGrp="1"/>
          </p:cNvSpPr>
          <p:nvPr>
            <p:ph idx="1"/>
          </p:nvPr>
        </p:nvSpPr>
        <p:spPr>
          <a:xfrm>
            <a:off x="419100" y="1397000"/>
            <a:ext cx="8096250" cy="4033345"/>
          </a:xfrm>
        </p:spPr>
        <p:txBody>
          <a:bodyPr>
            <a:normAutofit/>
          </a:bodyPr>
          <a:lstStyle/>
          <a:p>
            <a:pPr lvl="1"/>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41</a:t>
            </a:fld>
            <a:r>
              <a:rPr lang="en-AU"/>
              <a:t>  |</a:t>
            </a:r>
            <a:endParaRPr lang="en-AU" dirty="0"/>
          </a:p>
        </p:txBody>
      </p:sp>
      <p:sp>
        <p:nvSpPr>
          <p:cNvPr id="7" name="Content Placeholder 2"/>
          <p:cNvSpPr txBox="1">
            <a:spLocks/>
          </p:cNvSpPr>
          <p:nvPr/>
        </p:nvSpPr>
        <p:spPr>
          <a:xfrm>
            <a:off x="297809" y="3667671"/>
            <a:ext cx="5504430" cy="1346639"/>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Every step is a procedure to decide between alternative options</a:t>
            </a:r>
          </a:p>
          <a:p>
            <a:pPr lvl="1"/>
            <a:r>
              <a:rPr lang="en-US" i="1" dirty="0"/>
              <a:t>Taxonomy</a:t>
            </a:r>
            <a:endParaRPr lang="en-US" b="1" i="1" dirty="0">
              <a:solidFill>
                <a:schemeClr val="accent1"/>
              </a:solidFill>
            </a:endParaRPr>
          </a:p>
          <a:p>
            <a:pPr lvl="1"/>
            <a:r>
              <a:rPr lang="en-US" dirty="0"/>
              <a:t>Systematic comparison of different design options</a:t>
            </a:r>
          </a:p>
          <a:p>
            <a:endParaRPr lang="en-US" dirty="0"/>
          </a:p>
        </p:txBody>
      </p:sp>
      <p:cxnSp>
        <p:nvCxnSpPr>
          <p:cNvPr id="9" name="Straight Arrow Connector 8"/>
          <p:cNvCxnSpPr/>
          <p:nvPr/>
        </p:nvCxnSpPr>
        <p:spPr>
          <a:xfrm flipV="1">
            <a:off x="6365000" y="651282"/>
            <a:ext cx="485426" cy="2146"/>
          </a:xfrm>
          <a:prstGeom prst="straightConnector1">
            <a:avLst/>
          </a:prstGeom>
          <a:ln w="28575" cmpd="sng">
            <a:prstDash val="soli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56254" y="504744"/>
            <a:ext cx="1648194" cy="369332"/>
          </a:xfrm>
          <a:prstGeom prst="rect">
            <a:avLst/>
          </a:prstGeom>
          <a:noFill/>
        </p:spPr>
        <p:txBody>
          <a:bodyPr wrap="square" rtlCol="0">
            <a:spAutoFit/>
          </a:bodyPr>
          <a:lstStyle/>
          <a:p>
            <a:r>
              <a:rPr lang="en-US" dirty="0"/>
              <a:t>Next Lecture</a:t>
            </a:r>
          </a:p>
        </p:txBody>
      </p:sp>
    </p:spTree>
    <p:extLst>
      <p:ext uri="{BB962C8B-B14F-4D97-AF65-F5344CB8AC3E}">
        <p14:creationId xmlns:p14="http://schemas.microsoft.com/office/powerpoint/2010/main" val="1897166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 Analysis 1/2</a:t>
            </a:r>
          </a:p>
        </p:txBody>
      </p:sp>
      <p:sp>
        <p:nvSpPr>
          <p:cNvPr id="3" name="Content Placeholder 2"/>
          <p:cNvSpPr>
            <a:spLocks noGrp="1"/>
          </p:cNvSpPr>
          <p:nvPr>
            <p:ph idx="1"/>
          </p:nvPr>
        </p:nvSpPr>
        <p:spPr>
          <a:xfrm>
            <a:off x="419100" y="1397000"/>
            <a:ext cx="8096250" cy="4033345"/>
          </a:xfrm>
        </p:spPr>
        <p:txBody>
          <a:bodyPr>
            <a:normAutofit/>
          </a:bodyPr>
          <a:lstStyle/>
          <a:p>
            <a:endParaRPr lang="en-US" b="1" dirty="0"/>
          </a:p>
          <a:p>
            <a:pPr lvl="1"/>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42</a:t>
            </a:fld>
            <a:r>
              <a:rPr lang="en-AU"/>
              <a:t>  |</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828729477"/>
              </p:ext>
            </p:extLst>
          </p:nvPr>
        </p:nvGraphicFramePr>
        <p:xfrm>
          <a:off x="1337890" y="1742172"/>
          <a:ext cx="6096000" cy="2123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Quality </a:t>
                      </a:r>
                    </a:p>
                  </a:txBody>
                  <a:tcPr/>
                </a:tc>
                <a:tc>
                  <a:txBody>
                    <a:bodyPr/>
                    <a:lstStyle/>
                    <a:p>
                      <a:pPr algn="ctr"/>
                      <a:r>
                        <a:rPr lang="en-US" dirty="0"/>
                        <a:t>Design</a:t>
                      </a:r>
                      <a:r>
                        <a:rPr lang="en-US" baseline="0" dirty="0"/>
                        <a:t> decision</a:t>
                      </a:r>
                      <a:endParaRPr lang="en-US" dirty="0"/>
                    </a:p>
                  </a:txBody>
                  <a:tcPr/>
                </a:tc>
                <a:extLst>
                  <a:ext uri="{0D108BD9-81ED-4DB2-BD59-A6C34878D82A}">
                    <a16:rowId xmlns:a16="http://schemas.microsoft.com/office/drawing/2014/main" val="10000"/>
                  </a:ext>
                </a:extLst>
              </a:tr>
              <a:tr h="370840">
                <a:tc>
                  <a:txBody>
                    <a:bodyPr/>
                    <a:lstStyle/>
                    <a:p>
                      <a:r>
                        <a:rPr lang="en-US" dirty="0"/>
                        <a:t>Scalability</a:t>
                      </a:r>
                    </a:p>
                  </a:txBody>
                  <a:tcPr/>
                </a:tc>
                <a:tc>
                  <a:txBody>
                    <a:bodyPr/>
                    <a:lstStyle/>
                    <a:p>
                      <a:r>
                        <a:rPr lang="en-US" dirty="0"/>
                        <a:t>Block size, Block</a:t>
                      </a:r>
                      <a:r>
                        <a:rPr lang="en-US" baseline="0" dirty="0"/>
                        <a:t> frequency</a:t>
                      </a:r>
                      <a:endParaRPr lang="en-US" dirty="0"/>
                    </a:p>
                  </a:txBody>
                  <a:tcPr/>
                </a:tc>
                <a:extLst>
                  <a:ext uri="{0D108BD9-81ED-4DB2-BD59-A6C34878D82A}">
                    <a16:rowId xmlns:a16="http://schemas.microsoft.com/office/drawing/2014/main" val="10001"/>
                  </a:ext>
                </a:extLst>
              </a:tr>
              <a:tr h="370840">
                <a:tc>
                  <a:txBody>
                    <a:bodyPr/>
                    <a:lstStyle/>
                    <a:p>
                      <a:r>
                        <a:rPr lang="en-US" dirty="0"/>
                        <a:t>Security</a:t>
                      </a:r>
                    </a:p>
                  </a:txBody>
                  <a:tcPr/>
                </a:tc>
                <a:tc>
                  <a:txBody>
                    <a:bodyPr/>
                    <a:lstStyle/>
                    <a:p>
                      <a:r>
                        <a:rPr lang="en-US" dirty="0"/>
                        <a:t>Consensus protocol</a:t>
                      </a:r>
                    </a:p>
                  </a:txBody>
                  <a:tcPr/>
                </a:tc>
                <a:extLst>
                  <a:ext uri="{0D108BD9-81ED-4DB2-BD59-A6C34878D82A}">
                    <a16:rowId xmlns:a16="http://schemas.microsoft.com/office/drawing/2014/main" val="10002"/>
                  </a:ext>
                </a:extLst>
              </a:tr>
              <a:tr h="370840">
                <a:tc>
                  <a:txBody>
                    <a:bodyPr/>
                    <a:lstStyle/>
                    <a:p>
                      <a:r>
                        <a:rPr lang="en-US" dirty="0"/>
                        <a:t>Cost efficiency</a:t>
                      </a:r>
                    </a:p>
                  </a:txBody>
                  <a:tcPr/>
                </a:tc>
                <a:tc>
                  <a:txBody>
                    <a:bodyPr/>
                    <a:lstStyle/>
                    <a:p>
                      <a:r>
                        <a:rPr lang="en-US" dirty="0"/>
                        <a:t>Public/Consortium</a:t>
                      </a:r>
                      <a:r>
                        <a:rPr lang="en-US" baseline="0" dirty="0"/>
                        <a:t>/Private blockchain</a:t>
                      </a:r>
                      <a:endParaRPr lang="en-US" dirty="0"/>
                    </a:p>
                  </a:txBody>
                  <a:tcPr/>
                </a:tc>
                <a:extLst>
                  <a:ext uri="{0D108BD9-81ED-4DB2-BD59-A6C34878D82A}">
                    <a16:rowId xmlns:a16="http://schemas.microsoft.com/office/drawing/2014/main" val="10003"/>
                  </a:ext>
                </a:extLst>
              </a:tr>
              <a:tr h="370840">
                <a:tc>
                  <a:txBody>
                    <a:bodyPr/>
                    <a:lstStyle/>
                    <a:p>
                      <a:r>
                        <a:rPr lang="en-US" dirty="0"/>
                        <a:t>Performance </a:t>
                      </a:r>
                    </a:p>
                  </a:txBody>
                  <a:tcPr/>
                </a:tc>
                <a:tc>
                  <a:txBody>
                    <a:bodyPr/>
                    <a:lstStyle/>
                    <a:p>
                      <a:r>
                        <a:rPr lang="en-US" dirty="0"/>
                        <a:t>Data structure</a:t>
                      </a:r>
                    </a:p>
                  </a:txBody>
                  <a:tcPr/>
                </a:tc>
                <a:extLst>
                  <a:ext uri="{0D108BD9-81ED-4DB2-BD59-A6C34878D82A}">
                    <a16:rowId xmlns:a16="http://schemas.microsoft.com/office/drawing/2014/main" val="10004"/>
                  </a:ext>
                </a:extLst>
              </a:tr>
            </a:tbl>
          </a:graphicData>
        </a:graphic>
      </p:graphicFrame>
      <p:sp>
        <p:nvSpPr>
          <p:cNvPr id="7" name="Content Placeholder 2"/>
          <p:cNvSpPr txBox="1">
            <a:spLocks/>
          </p:cNvSpPr>
          <p:nvPr/>
        </p:nvSpPr>
        <p:spPr>
          <a:xfrm>
            <a:off x="899928" y="4309479"/>
            <a:ext cx="7453106" cy="996293"/>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Design decision </a:t>
            </a:r>
          </a:p>
          <a:p>
            <a:pPr lvl="1"/>
            <a:r>
              <a:rPr lang="en-US" dirty="0"/>
              <a:t>Improve the performance of one quality attribute </a:t>
            </a:r>
          </a:p>
          <a:p>
            <a:pPr lvl="1"/>
            <a:r>
              <a:rPr lang="mr-IN" dirty="0"/>
              <a:t>…</a:t>
            </a:r>
            <a:r>
              <a:rPr lang="en-AU" dirty="0"/>
              <a:t> but</a:t>
            </a:r>
            <a:r>
              <a:rPr lang="en-US" dirty="0"/>
              <a:t> harm the performance of other quality attributes</a:t>
            </a:r>
            <a:endParaRPr lang="en-US" b="1" dirty="0"/>
          </a:p>
          <a:p>
            <a:pPr lvl="1"/>
            <a:endParaRPr lang="en-US" dirty="0"/>
          </a:p>
          <a:p>
            <a:endParaRPr lang="en-US" dirty="0"/>
          </a:p>
        </p:txBody>
      </p:sp>
    </p:spTree>
    <p:extLst>
      <p:ext uri="{BB962C8B-B14F-4D97-AF65-F5344CB8AC3E}">
        <p14:creationId xmlns:p14="http://schemas.microsoft.com/office/powerpoint/2010/main" val="3760195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 Analysis 2/2</a:t>
            </a:r>
          </a:p>
        </p:txBody>
      </p:sp>
      <p:sp>
        <p:nvSpPr>
          <p:cNvPr id="3" name="Content Placeholder 2"/>
          <p:cNvSpPr>
            <a:spLocks noGrp="1"/>
          </p:cNvSpPr>
          <p:nvPr>
            <p:ph idx="1"/>
          </p:nvPr>
        </p:nvSpPr>
        <p:spPr>
          <a:xfrm>
            <a:off x="419100" y="1160517"/>
            <a:ext cx="8096250" cy="4226035"/>
          </a:xfrm>
        </p:spPr>
        <p:txBody>
          <a:bodyPr>
            <a:normAutofit/>
          </a:bodyPr>
          <a:lstStyle/>
          <a:p>
            <a:endParaRPr lang="en-US" b="1" dirty="0"/>
          </a:p>
          <a:p>
            <a:pPr lvl="1"/>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43</a:t>
            </a:fld>
            <a:r>
              <a:rPr lang="en-AU"/>
              <a:t>  |</a:t>
            </a:r>
            <a:endParaRPr lang="en-AU" dirty="0"/>
          </a:p>
        </p:txBody>
      </p:sp>
      <p:graphicFrame>
        <p:nvGraphicFramePr>
          <p:cNvPr id="11" name="Diagram 10"/>
          <p:cNvGraphicFramePr/>
          <p:nvPr>
            <p:extLst>
              <p:ext uri="{D42A27DB-BD31-4B8C-83A1-F6EECF244321}">
                <p14:modId xmlns:p14="http://schemas.microsoft.com/office/powerpoint/2010/main" val="1845576911"/>
              </p:ext>
            </p:extLst>
          </p:nvPr>
        </p:nvGraphicFramePr>
        <p:xfrm>
          <a:off x="571500" y="1417340"/>
          <a:ext cx="8252282" cy="3963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217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85" y="0"/>
            <a:ext cx="3431315" cy="3175000"/>
          </a:xfrm>
          <a:prstGeom prst="rect">
            <a:avLst/>
          </a:prstGeom>
        </p:spPr>
      </p:pic>
      <p:sp>
        <p:nvSpPr>
          <p:cNvPr id="2" name="Title 1"/>
          <p:cNvSpPr>
            <a:spLocks noGrp="1"/>
          </p:cNvSpPr>
          <p:nvPr>
            <p:ph type="title"/>
          </p:nvPr>
        </p:nvSpPr>
        <p:spPr/>
        <p:txBody>
          <a:bodyPr/>
          <a:lstStyle/>
          <a:p>
            <a:r>
              <a:rPr lang="en-US" dirty="0" err="1"/>
              <a:t>Decentralisation</a:t>
            </a:r>
            <a:endParaRPr lang="en-US" dirty="0"/>
          </a:p>
        </p:txBody>
      </p:sp>
      <p:sp>
        <p:nvSpPr>
          <p:cNvPr id="3" name="Content Placeholder 2"/>
          <p:cNvSpPr>
            <a:spLocks noGrp="1"/>
          </p:cNvSpPr>
          <p:nvPr>
            <p:ph idx="1"/>
          </p:nvPr>
        </p:nvSpPr>
        <p:spPr>
          <a:xfrm>
            <a:off x="419100" y="1561356"/>
            <a:ext cx="8096250" cy="3769394"/>
          </a:xfrm>
        </p:spPr>
        <p:txBody>
          <a:bodyPr>
            <a:normAutofit lnSpcReduction="10000"/>
          </a:bodyPr>
          <a:lstStyle/>
          <a:p>
            <a:r>
              <a:rPr lang="en-US" dirty="0"/>
              <a:t>Blockchain is used in scenarios</a:t>
            </a:r>
          </a:p>
          <a:p>
            <a:pPr lvl="1"/>
            <a:r>
              <a:rPr lang="mr-IN" dirty="0"/>
              <a:t>…</a:t>
            </a:r>
            <a:r>
              <a:rPr lang="en-US" dirty="0"/>
              <a:t>where no single trusted authority is required</a:t>
            </a:r>
          </a:p>
          <a:p>
            <a:pPr lvl="1"/>
            <a:r>
              <a:rPr lang="mr-IN" dirty="0"/>
              <a:t>…</a:t>
            </a:r>
            <a:r>
              <a:rPr lang="en-US" dirty="0"/>
              <a:t>where the trusted authorities can be decentralized or partially decentralized</a:t>
            </a:r>
          </a:p>
          <a:p>
            <a:endParaRPr lang="en-US" dirty="0"/>
          </a:p>
          <a:p>
            <a:r>
              <a:rPr lang="en-US" dirty="0"/>
              <a:t>Spectrum: deployment and operation of system</a:t>
            </a:r>
          </a:p>
          <a:p>
            <a:endParaRPr lang="en-US" dirty="0"/>
          </a:p>
          <a:p>
            <a:endParaRPr lang="en-US" dirty="0"/>
          </a:p>
          <a:p>
            <a:endParaRPr lang="en-US" dirty="0"/>
          </a:p>
          <a:p>
            <a:endParaRPr lang="en-US" dirty="0"/>
          </a:p>
          <a:p>
            <a:r>
              <a:rPr lang="en-US" dirty="0"/>
              <a:t>Some components or functions are decentralized while others are centralized</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44</a:t>
            </a:fld>
            <a:r>
              <a:rPr lang="en-AU"/>
              <a:t>  |</a:t>
            </a:r>
            <a:endParaRPr lang="en-AU" dirty="0"/>
          </a:p>
        </p:txBody>
      </p:sp>
      <p:sp>
        <p:nvSpPr>
          <p:cNvPr id="9" name="Rectangle 8"/>
          <p:cNvSpPr/>
          <p:nvPr/>
        </p:nvSpPr>
        <p:spPr>
          <a:xfrm>
            <a:off x="5748612" y="662344"/>
            <a:ext cx="3395388" cy="589426"/>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Diagram 10"/>
          <p:cNvGraphicFramePr/>
          <p:nvPr>
            <p:extLst>
              <p:ext uri="{D42A27DB-BD31-4B8C-83A1-F6EECF244321}">
                <p14:modId xmlns:p14="http://schemas.microsoft.com/office/powerpoint/2010/main" val="628945244"/>
              </p:ext>
            </p:extLst>
          </p:nvPr>
        </p:nvGraphicFramePr>
        <p:xfrm>
          <a:off x="296053" y="2825567"/>
          <a:ext cx="8308395" cy="2120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660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85" y="0"/>
            <a:ext cx="3431315" cy="3175000"/>
          </a:xfrm>
          <a:prstGeom prst="rect">
            <a:avLst/>
          </a:prstGeom>
        </p:spPr>
      </p:pic>
      <p:sp>
        <p:nvSpPr>
          <p:cNvPr id="2" name="Title 1"/>
          <p:cNvSpPr>
            <a:spLocks noGrp="1"/>
          </p:cNvSpPr>
          <p:nvPr>
            <p:ph type="title"/>
          </p:nvPr>
        </p:nvSpPr>
        <p:spPr/>
        <p:txBody>
          <a:bodyPr/>
          <a:lstStyle/>
          <a:p>
            <a:r>
              <a:rPr lang="en-US" dirty="0"/>
              <a:t>On-chain vs. Off-chain</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45</a:t>
            </a:fld>
            <a:r>
              <a:rPr lang="en-AU"/>
              <a:t>  |</a:t>
            </a:r>
            <a:endParaRPr lang="en-AU" dirty="0"/>
          </a:p>
        </p:txBody>
      </p:sp>
      <p:sp>
        <p:nvSpPr>
          <p:cNvPr id="9" name="Rectangle 8"/>
          <p:cNvSpPr/>
          <p:nvPr/>
        </p:nvSpPr>
        <p:spPr>
          <a:xfrm>
            <a:off x="5748612" y="1356198"/>
            <a:ext cx="3395388" cy="589426"/>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1976624571"/>
              </p:ext>
            </p:extLst>
          </p:nvPr>
        </p:nvGraphicFramePr>
        <p:xfrm>
          <a:off x="660400" y="1583680"/>
          <a:ext cx="4470400" cy="1993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2"/>
          <p:cNvSpPr txBox="1">
            <a:spLocks/>
          </p:cNvSpPr>
          <p:nvPr/>
        </p:nvSpPr>
        <p:spPr>
          <a:xfrm>
            <a:off x="683568" y="3768783"/>
            <a:ext cx="7453106" cy="1536989"/>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Many kinds of data are better stored off-chain</a:t>
            </a:r>
          </a:p>
          <a:p>
            <a:pPr lvl="1"/>
            <a:r>
              <a:rPr lang="en-US" dirty="0"/>
              <a:t>Scalability reason—“Big” data</a:t>
            </a:r>
          </a:p>
          <a:p>
            <a:pPr lvl="2"/>
            <a:r>
              <a:rPr lang="en-US" dirty="0"/>
              <a:t>“Not tiny” data may be too large to store on blockchain</a:t>
            </a:r>
          </a:p>
          <a:p>
            <a:pPr lvl="1"/>
            <a:r>
              <a:rPr lang="en-US" dirty="0"/>
              <a:t>Confidentiality reason </a:t>
            </a:r>
            <a:r>
              <a:rPr lang="mr-IN" dirty="0"/>
              <a:t>–</a:t>
            </a:r>
            <a:r>
              <a:rPr lang="en-US" dirty="0"/>
              <a:t> private data</a:t>
            </a:r>
          </a:p>
          <a:p>
            <a:pPr lvl="1"/>
            <a:r>
              <a:rPr lang="en-US" dirty="0"/>
              <a:t>Dealing with legacy database</a:t>
            </a:r>
          </a:p>
          <a:p>
            <a:endParaRPr lang="en-US" dirty="0"/>
          </a:p>
          <a:p>
            <a:pPr lvl="1"/>
            <a:endParaRPr lang="en-US" dirty="0"/>
          </a:p>
          <a:p>
            <a:endParaRPr lang="en-US" dirty="0"/>
          </a:p>
        </p:txBody>
      </p:sp>
    </p:spTree>
    <p:extLst>
      <p:ext uri="{BB962C8B-B14F-4D97-AF65-F5344CB8AC3E}">
        <p14:creationId xmlns:p14="http://schemas.microsoft.com/office/powerpoint/2010/main" val="602717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Decisions and Their Impact</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46</a:t>
            </a:fld>
            <a:r>
              <a:rPr lang="en-AU"/>
              <a:t>  |</a:t>
            </a:r>
            <a:endParaRPr lang="en-AU" dirty="0"/>
          </a:p>
        </p:txBody>
      </p:sp>
      <p:pic>
        <p:nvPicPr>
          <p:cNvPr id="7" name="Picture 6" descr="Screen Shot 2019-01-21 at 09.3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8971"/>
            <a:ext cx="9144000" cy="3438769"/>
          </a:xfrm>
          <a:prstGeom prst="rect">
            <a:avLst/>
          </a:prstGeom>
        </p:spPr>
      </p:pic>
      <p:sp>
        <p:nvSpPr>
          <p:cNvPr id="8" name="Rounded Rectangle 7"/>
          <p:cNvSpPr/>
          <p:nvPr/>
        </p:nvSpPr>
        <p:spPr>
          <a:xfrm>
            <a:off x="103676" y="2513501"/>
            <a:ext cx="8967967" cy="1563742"/>
          </a:xfrm>
          <a:prstGeom prst="roundRect">
            <a:avLst/>
          </a:prstGeom>
          <a:noFill/>
          <a:ln w="28575" cmpd="sng">
            <a:solidFill>
              <a:srgbClr val="30B787"/>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472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On-chain Data</a:t>
            </a:r>
          </a:p>
        </p:txBody>
      </p:sp>
      <p:sp>
        <p:nvSpPr>
          <p:cNvPr id="3" name="Content Placeholder 2"/>
          <p:cNvSpPr>
            <a:spLocks noGrp="1"/>
          </p:cNvSpPr>
          <p:nvPr>
            <p:ph idx="1"/>
          </p:nvPr>
        </p:nvSpPr>
        <p:spPr>
          <a:xfrm>
            <a:off x="419100" y="1561356"/>
            <a:ext cx="8096250" cy="1136594"/>
          </a:xfrm>
        </p:spPr>
        <p:txBody>
          <a:bodyPr>
            <a:normAutofit fontScale="92500" lnSpcReduction="10000"/>
          </a:bodyPr>
          <a:lstStyle/>
          <a:p>
            <a:r>
              <a:rPr lang="en-US" dirty="0"/>
              <a:t>A common practice of storing item data</a:t>
            </a:r>
          </a:p>
          <a:p>
            <a:pPr lvl="1"/>
            <a:r>
              <a:rPr lang="en-US" dirty="0"/>
              <a:t>Raw data off-chain</a:t>
            </a:r>
          </a:p>
          <a:p>
            <a:pPr lvl="1"/>
            <a:r>
              <a:rPr lang="en-US" dirty="0"/>
              <a:t>On-chain just meta-data, small critical data and hashes of the raw data</a:t>
            </a:r>
          </a:p>
          <a:p>
            <a:pPr lvl="1"/>
            <a:r>
              <a:rPr lang="en-US" dirty="0"/>
              <a:t>On-chain data not just for integration with external data</a:t>
            </a:r>
          </a:p>
          <a:p>
            <a:pPr lvl="1"/>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47</a:t>
            </a:fld>
            <a:r>
              <a:rPr lang="en-AU"/>
              <a:t>  |</a:t>
            </a:r>
            <a:endParaRPr lang="en-AU" dirty="0"/>
          </a:p>
        </p:txBody>
      </p:sp>
      <p:sp>
        <p:nvSpPr>
          <p:cNvPr id="7" name="Rounded Rectangle 6"/>
          <p:cNvSpPr/>
          <p:nvPr/>
        </p:nvSpPr>
        <p:spPr>
          <a:xfrm>
            <a:off x="5284088" y="625252"/>
            <a:ext cx="3680400" cy="1213708"/>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Colour</a:t>
            </a:r>
            <a:r>
              <a:rPr lang="en-US" dirty="0"/>
              <a:t> coin as On-chain auxiliary data</a:t>
            </a:r>
          </a:p>
          <a:p>
            <a:pPr marL="285750" indent="-285750">
              <a:buFont typeface="Arial"/>
              <a:buChar char="•"/>
            </a:pPr>
            <a:r>
              <a:rPr lang="en-US" dirty="0"/>
              <a:t>Overlays on </a:t>
            </a:r>
            <a:r>
              <a:rPr lang="en-US" dirty="0" err="1"/>
              <a:t>Bitcoin</a:t>
            </a:r>
            <a:r>
              <a:rPr lang="en-US" dirty="0"/>
              <a:t> to represent real world assets</a:t>
            </a:r>
          </a:p>
        </p:txBody>
      </p:sp>
      <p:pic>
        <p:nvPicPr>
          <p:cNvPr id="8" name="Picture 7" descr="color-co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941" y="1561356"/>
            <a:ext cx="524059" cy="523240"/>
          </a:xfrm>
          <a:prstGeom prst="rect">
            <a:avLst/>
          </a:prstGeom>
        </p:spPr>
      </p:pic>
      <p:sp>
        <p:nvSpPr>
          <p:cNvPr id="9" name="Content Placeholder 2"/>
          <p:cNvSpPr txBox="1">
            <a:spLocks/>
          </p:cNvSpPr>
          <p:nvPr/>
        </p:nvSpPr>
        <p:spPr>
          <a:xfrm>
            <a:off x="397976" y="2858432"/>
            <a:ext cx="8342564" cy="3018572"/>
          </a:xfrm>
          <a:prstGeom prst="rect">
            <a:avLst/>
          </a:prstGeom>
        </p:spPr>
        <p:txBody>
          <a:bodyPr vert="horz" lIns="71323" tIns="35662" rIns="71323" bIns="35662" numCol="2" rtlCol="0">
            <a:normAutofit lnSpcReduction="10000"/>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Store data in </a:t>
            </a:r>
            <a:r>
              <a:rPr lang="en-US" dirty="0" err="1"/>
              <a:t>Bitcoin</a:t>
            </a:r>
            <a:endParaRPr lang="en-US" dirty="0"/>
          </a:p>
          <a:p>
            <a:pPr lvl="1"/>
            <a:r>
              <a:rPr lang="en-US" i="1" dirty="0"/>
              <a:t>OP_RETURN</a:t>
            </a:r>
            <a:r>
              <a:rPr lang="en-US" dirty="0"/>
              <a:t> (limited to 40 bytes)</a:t>
            </a:r>
          </a:p>
          <a:p>
            <a:pPr lvl="1"/>
            <a:r>
              <a:rPr lang="en-US" dirty="0"/>
              <a:t>Slow and costly </a:t>
            </a:r>
          </a:p>
          <a:p>
            <a:pPr lvl="1"/>
            <a:endParaRPr lang="en-US" dirty="0"/>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r>
              <a:rPr lang="en-US" dirty="0"/>
              <a:t>Store data in </a:t>
            </a:r>
            <a:r>
              <a:rPr lang="en-US" dirty="0" err="1"/>
              <a:t>Ethereum</a:t>
            </a:r>
            <a:endParaRPr lang="en-US" dirty="0"/>
          </a:p>
          <a:p>
            <a:pPr lvl="1"/>
            <a:r>
              <a:rPr lang="en-US" dirty="0"/>
              <a:t>Storing arbitrary data in transaction</a:t>
            </a:r>
          </a:p>
          <a:p>
            <a:pPr lvl="2"/>
            <a:r>
              <a:rPr lang="en-US" dirty="0"/>
              <a:t>Transaction size is limited by the maximum size of a block</a:t>
            </a:r>
          </a:p>
          <a:p>
            <a:pPr lvl="2"/>
            <a:r>
              <a:rPr lang="en-US" dirty="0"/>
              <a:t>Practically smaller transactions accepted by other users</a:t>
            </a:r>
          </a:p>
          <a:p>
            <a:pPr lvl="1"/>
            <a:r>
              <a:rPr lang="en-US" dirty="0"/>
              <a:t>Storing data in smart contract</a:t>
            </a:r>
          </a:p>
          <a:p>
            <a:pPr lvl="2"/>
            <a:r>
              <a:rPr lang="en-US" dirty="0"/>
              <a:t>As variable in a smart contract</a:t>
            </a:r>
          </a:p>
          <a:p>
            <a:pPr lvl="2"/>
            <a:r>
              <a:rPr lang="en-US" dirty="0"/>
              <a:t>As a log event of a smart contract</a:t>
            </a:r>
          </a:p>
          <a:p>
            <a:pPr lvl="2"/>
            <a:r>
              <a:rPr lang="en-US" dirty="0"/>
              <a:t>Variable is more efficient to manipulate, but less flexible due to the constraints of language</a:t>
            </a:r>
          </a:p>
          <a:p>
            <a:pPr lvl="1"/>
            <a:endParaRPr lang="en-US" dirty="0"/>
          </a:p>
          <a:p>
            <a:pPr lvl="1"/>
            <a:endParaRPr lang="en-US" dirty="0"/>
          </a:p>
        </p:txBody>
      </p:sp>
    </p:spTree>
    <p:extLst>
      <p:ext uri="{BB962C8B-B14F-4D97-AF65-F5344CB8AC3E}">
        <p14:creationId xmlns:p14="http://schemas.microsoft.com/office/powerpoint/2010/main" val="2252024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Model</a:t>
            </a:r>
          </a:p>
        </p:txBody>
      </p:sp>
      <p:sp>
        <p:nvSpPr>
          <p:cNvPr id="3" name="Content Placeholder 2"/>
          <p:cNvSpPr>
            <a:spLocks noGrp="1"/>
          </p:cNvSpPr>
          <p:nvPr>
            <p:ph idx="1"/>
          </p:nvPr>
        </p:nvSpPr>
        <p:spPr/>
        <p:txBody>
          <a:bodyPr/>
          <a:lstStyle/>
          <a:p>
            <a:r>
              <a:rPr lang="en-US" dirty="0"/>
              <a:t>Monetary cost of using public blockchains follows a different cost model than conventional software systems </a:t>
            </a:r>
          </a:p>
          <a:p>
            <a:pPr lvl="1"/>
            <a:r>
              <a:rPr lang="en-US" dirty="0"/>
              <a:t>More expensive</a:t>
            </a:r>
          </a:p>
          <a:p>
            <a:pPr lvl="1"/>
            <a:r>
              <a:rPr lang="en-US" dirty="0"/>
              <a:t>One-time cost for permanent storage</a:t>
            </a:r>
          </a:p>
          <a:p>
            <a:pPr lvl="2"/>
            <a:r>
              <a:rPr lang="en-US" dirty="0"/>
              <a:t>Partial refund of </a:t>
            </a:r>
            <a:r>
              <a:rPr lang="en-US" dirty="0" err="1"/>
              <a:t>Ethereum</a:t>
            </a:r>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48</a:t>
            </a:fld>
            <a:r>
              <a:rPr lang="en-AU"/>
              <a:t>  |</a:t>
            </a:r>
            <a:endParaRPr lang="en-AU" dirty="0"/>
          </a:p>
        </p:txBody>
      </p:sp>
    </p:spTree>
    <p:extLst>
      <p:ext uri="{BB962C8B-B14F-4D97-AF65-F5344CB8AC3E}">
        <p14:creationId xmlns:p14="http://schemas.microsoft.com/office/powerpoint/2010/main" val="2941378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Off-chain Data Storage</a:t>
            </a:r>
          </a:p>
        </p:txBody>
      </p:sp>
      <p:sp>
        <p:nvSpPr>
          <p:cNvPr id="3" name="Content Placeholder 2"/>
          <p:cNvSpPr>
            <a:spLocks noGrp="1"/>
          </p:cNvSpPr>
          <p:nvPr>
            <p:ph idx="1"/>
          </p:nvPr>
        </p:nvSpPr>
        <p:spPr/>
        <p:txBody>
          <a:bodyPr>
            <a:normAutofit fontScale="92500" lnSpcReduction="10000"/>
          </a:bodyPr>
          <a:lstStyle/>
          <a:p>
            <a:r>
              <a:rPr lang="en-US" dirty="0"/>
              <a:t>Concern the interaction between blockchain and data storage facilities</a:t>
            </a:r>
          </a:p>
          <a:p>
            <a:pPr lvl="1"/>
            <a:endParaRPr lang="en-US" dirty="0"/>
          </a:p>
          <a:p>
            <a:r>
              <a:rPr lang="en-US" dirty="0"/>
              <a:t>Cloud storage</a:t>
            </a:r>
          </a:p>
          <a:p>
            <a:pPr lvl="1"/>
            <a:r>
              <a:rPr lang="en-US" dirty="0"/>
              <a:t>Private cloud on the client’s infrastructure </a:t>
            </a:r>
          </a:p>
          <a:p>
            <a:pPr lvl="1"/>
            <a:r>
              <a:rPr lang="en-US" dirty="0"/>
              <a:t>Public storage provided by a third party</a:t>
            </a:r>
          </a:p>
          <a:p>
            <a:pPr lvl="1"/>
            <a:r>
              <a:rPr lang="en-US" dirty="0"/>
              <a:t>Data replication is managed by the system or consumer</a:t>
            </a:r>
          </a:p>
          <a:p>
            <a:pPr lvl="2"/>
            <a:endParaRPr lang="en-US" dirty="0"/>
          </a:p>
          <a:p>
            <a:r>
              <a:rPr lang="en-US" dirty="0"/>
              <a:t>Peer-to-peer data storage</a:t>
            </a:r>
          </a:p>
          <a:p>
            <a:pPr lvl="1"/>
            <a:r>
              <a:rPr lang="en-US" dirty="0"/>
              <a:t>IPFS (</a:t>
            </a:r>
            <a:r>
              <a:rPr lang="en-US" dirty="0" err="1"/>
              <a:t>InterPlanetary</a:t>
            </a:r>
            <a:r>
              <a:rPr lang="en-US" dirty="0"/>
              <a:t> File System)</a:t>
            </a:r>
          </a:p>
          <a:p>
            <a:pPr lvl="2"/>
            <a:r>
              <a:rPr lang="en-US" dirty="0"/>
              <a:t>Free, but availability depends on IPFS server that hosts the data</a:t>
            </a:r>
          </a:p>
          <a:p>
            <a:pPr lvl="1"/>
            <a:r>
              <a:rPr lang="en-US" dirty="0" err="1"/>
              <a:t>StorJ</a:t>
            </a:r>
            <a:endParaRPr lang="en-US" dirty="0"/>
          </a:p>
          <a:p>
            <a:pPr lvl="1"/>
            <a:r>
              <a:rPr lang="en-US" dirty="0"/>
              <a:t>Data is replicated automatically, or based on the user behavior</a:t>
            </a:r>
          </a:p>
          <a:p>
            <a:pPr lvl="2"/>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49</a:t>
            </a:fld>
            <a:r>
              <a:rPr lang="en-AU"/>
              <a:t>  |</a:t>
            </a:r>
            <a:endParaRPr lang="en-AU" dirty="0"/>
          </a:p>
        </p:txBody>
      </p:sp>
      <p:pic>
        <p:nvPicPr>
          <p:cNvPr id="7" name="Picture 6" descr="220px-Ipfs-logo-1024-ice-tex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3281680"/>
            <a:ext cx="749300" cy="749300"/>
          </a:xfrm>
          <a:prstGeom prst="rect">
            <a:avLst/>
          </a:prstGeom>
        </p:spPr>
      </p:pic>
      <p:pic>
        <p:nvPicPr>
          <p:cNvPr id="8" name="Picture 7" descr="stor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417" y="3352800"/>
            <a:ext cx="1365503" cy="609599"/>
          </a:xfrm>
          <a:prstGeom prst="rect">
            <a:avLst/>
          </a:prstGeom>
        </p:spPr>
      </p:pic>
    </p:spTree>
    <p:extLst>
      <p:ext uri="{BB962C8B-B14F-4D97-AF65-F5344CB8AC3E}">
        <p14:creationId xmlns:p14="http://schemas.microsoft.com/office/powerpoint/2010/main" val="417733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5E3FAC-741E-490F-904E-4D5E44C0E071}"/>
              </a:ext>
            </a:extLst>
          </p:cNvPr>
          <p:cNvSpPr>
            <a:spLocks noGrp="1"/>
          </p:cNvSpPr>
          <p:nvPr>
            <p:ph type="title"/>
          </p:nvPr>
        </p:nvSpPr>
        <p:spPr/>
        <p:txBody>
          <a:bodyPr/>
          <a:lstStyle/>
          <a:p>
            <a:r>
              <a:rPr lang="en-US" dirty="0"/>
              <a:t>Sidechains vs. Anchoring</a:t>
            </a:r>
          </a:p>
        </p:txBody>
      </p:sp>
      <p:sp>
        <p:nvSpPr>
          <p:cNvPr id="3" name="Inhaltsplatzhalter 2">
            <a:extLst>
              <a:ext uri="{FF2B5EF4-FFF2-40B4-BE49-F238E27FC236}">
                <a16:creationId xmlns:a16="http://schemas.microsoft.com/office/drawing/2014/main" id="{EE2C3F20-DFFD-495A-8AAB-0D7759D1C011}"/>
              </a:ext>
            </a:extLst>
          </p:cNvPr>
          <p:cNvSpPr>
            <a:spLocks noGrp="1"/>
          </p:cNvSpPr>
          <p:nvPr>
            <p:ph idx="1"/>
          </p:nvPr>
        </p:nvSpPr>
        <p:spPr>
          <a:xfrm>
            <a:off x="251522" y="1561356"/>
            <a:ext cx="8784974" cy="3696413"/>
          </a:xfrm>
        </p:spPr>
        <p:txBody>
          <a:bodyPr numCol="1">
            <a:normAutofit/>
          </a:bodyPr>
          <a:lstStyle/>
          <a:p>
            <a:r>
              <a:rPr lang="en-US" dirty="0"/>
              <a:t>Sidechain: another blockchain that is connected (“pegged” from “to peg”) to a main chain, and money can be sent from one to the other</a:t>
            </a:r>
          </a:p>
          <a:p>
            <a:pPr lvl="1"/>
            <a:r>
              <a:rPr lang="en-US" dirty="0"/>
              <a:t>Not necessarily back</a:t>
            </a:r>
          </a:p>
          <a:p>
            <a:r>
              <a:rPr lang="en-US" dirty="0"/>
              <a:t>Use when you want to create a “smaller” chain, e.g., with lower transaction fees, higher / additional throughput, etc., but benefit from the integrity (through </a:t>
            </a:r>
            <a:r>
              <a:rPr lang="en-US" dirty="0" err="1"/>
              <a:t>PoW</a:t>
            </a:r>
            <a:r>
              <a:rPr lang="en-US" dirty="0"/>
              <a:t>) of a main chain, like Bitcoin</a:t>
            </a:r>
          </a:p>
          <a:p>
            <a:pPr lvl="1"/>
            <a:r>
              <a:rPr lang="en-US" dirty="0"/>
              <a:t>Examples: see following slides</a:t>
            </a:r>
          </a:p>
          <a:p>
            <a:r>
              <a:rPr lang="en-US" dirty="0"/>
              <a:t>In contrast, “anchoring” or “hooking” your own chain into a main chain (like Bitcoin or Ethereum) gives you high integrity when you don’t need to transfer assets </a:t>
            </a:r>
          </a:p>
          <a:p>
            <a:endParaRPr lang="en-US" dirty="0"/>
          </a:p>
        </p:txBody>
      </p:sp>
      <p:sp>
        <p:nvSpPr>
          <p:cNvPr id="7" name="Slide Number Placeholder 6"/>
          <p:cNvSpPr txBox="1">
            <a:spLocks/>
          </p:cNvSpPr>
          <p:nvPr/>
        </p:nvSpPr>
        <p:spPr>
          <a:xfrm>
            <a:off x="427241" y="5410729"/>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5</a:t>
            </a:fld>
            <a:r>
              <a:rPr lang="en-AU" sz="900" dirty="0">
                <a:solidFill>
                  <a:srgbClr val="FFFFFF"/>
                </a:solidFill>
              </a:rPr>
              <a:t>  |</a:t>
            </a:r>
          </a:p>
        </p:txBody>
      </p:sp>
      <p:sp>
        <p:nvSpPr>
          <p:cNvPr id="5" name="Footer Placeholder 4"/>
          <p:cNvSpPr>
            <a:spLocks noGrp="1"/>
          </p:cNvSpPr>
          <p:nvPr>
            <p:ph type="ftr" sz="quarter" idx="10"/>
          </p:nvPr>
        </p:nvSpPr>
        <p:spPr/>
        <p:txBody>
          <a:bodyPr/>
          <a:lstStyle/>
          <a:p>
            <a:r>
              <a:rPr lang="en-AU"/>
              <a:t>COMP6452 Software Architecture for Blockchain Applications  |  Data61, CSIRO</a:t>
            </a:r>
            <a:endParaRPr lang="en-AU" dirty="0"/>
          </a:p>
        </p:txBody>
      </p:sp>
      <p:sp>
        <p:nvSpPr>
          <p:cNvPr id="8" name="Slide Number Placeholder 7"/>
          <p:cNvSpPr>
            <a:spLocks noGrp="1"/>
          </p:cNvSpPr>
          <p:nvPr>
            <p:ph type="sldNum" sz="quarter" idx="11"/>
          </p:nvPr>
        </p:nvSpPr>
        <p:spPr/>
        <p:txBody>
          <a:bodyPr/>
          <a:lstStyle/>
          <a:p>
            <a:fld id="{2ABE124A-B5C5-46E0-B944-45307B126769}" type="slidenum">
              <a:rPr lang="en-AU" smtClean="0"/>
              <a:pPr/>
              <a:t>5</a:t>
            </a:fld>
            <a:r>
              <a:rPr lang="en-AU"/>
              <a:t>  |</a:t>
            </a:r>
            <a:endParaRPr lang="en-AU" dirty="0"/>
          </a:p>
        </p:txBody>
      </p:sp>
    </p:spTree>
    <p:extLst>
      <p:ext uri="{BB962C8B-B14F-4D97-AF65-F5344CB8AC3E}">
        <p14:creationId xmlns:p14="http://schemas.microsoft.com/office/powerpoint/2010/main" val="2586560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Consider the case of exam registration in UNSW</a:t>
            </a:r>
          </a:p>
          <a:p>
            <a:r>
              <a:rPr lang="en-US" dirty="0"/>
              <a:t>Think about off-chain data storage in this context: where would it be applicable?</a:t>
            </a:r>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920" y="207520"/>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8163" y="165884"/>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4705" y="374047"/>
            <a:ext cx="351628" cy="351628"/>
          </a:xfrm>
          <a:prstGeom prst="rect">
            <a:avLst/>
          </a:prstGeom>
        </p:spPr>
      </p:pic>
      <p:sp>
        <p:nvSpPr>
          <p:cNvPr id="11" name="Slide Number Placeholder 5"/>
          <p:cNvSpPr txBox="1">
            <a:spLocks/>
          </p:cNvSpPr>
          <p:nvPr/>
        </p:nvSpPr>
        <p:spPr>
          <a:xfrm>
            <a:off x="419100" y="5368846"/>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50</a:t>
            </a:fld>
            <a:r>
              <a:rPr lang="en-AU" sz="900" dirty="0">
                <a:solidFill>
                  <a:srgbClr val="FFFFFF"/>
                </a:solidFill>
              </a:rPr>
              <a:t>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50</a:t>
            </a:fld>
            <a:r>
              <a:rPr lang="en-AU"/>
              <a:t>  |</a:t>
            </a:r>
            <a:endParaRPr lang="en-AU" dirty="0"/>
          </a:p>
        </p:txBody>
      </p:sp>
    </p:spTree>
    <p:extLst>
      <p:ext uri="{BB962C8B-B14F-4D97-AF65-F5344CB8AC3E}">
        <p14:creationId xmlns:p14="http://schemas.microsoft.com/office/powerpoint/2010/main" val="3208655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Decisions and Their Impact</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51</a:t>
            </a:fld>
            <a:r>
              <a:rPr lang="en-AU"/>
              <a:t>  |</a:t>
            </a:r>
            <a:endParaRPr lang="en-AU" dirty="0"/>
          </a:p>
        </p:txBody>
      </p:sp>
      <p:pic>
        <p:nvPicPr>
          <p:cNvPr id="7" name="Picture 6" descr="Screen Shot 2019-01-21 at 09.3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8971"/>
            <a:ext cx="9144000" cy="3438769"/>
          </a:xfrm>
          <a:prstGeom prst="rect">
            <a:avLst/>
          </a:prstGeom>
        </p:spPr>
      </p:pic>
      <p:sp>
        <p:nvSpPr>
          <p:cNvPr id="3" name="Rounded Rectangle 2"/>
          <p:cNvSpPr/>
          <p:nvPr/>
        </p:nvSpPr>
        <p:spPr>
          <a:xfrm>
            <a:off x="103676" y="4180915"/>
            <a:ext cx="8967967" cy="742993"/>
          </a:xfrm>
          <a:prstGeom prst="roundRect">
            <a:avLst/>
          </a:prstGeom>
          <a:noFill/>
          <a:ln w="28575" cmpd="sng">
            <a:solidFill>
              <a:srgbClr val="30B787"/>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01139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t>
            </a:r>
          </a:p>
        </p:txBody>
      </p:sp>
      <p:sp>
        <p:nvSpPr>
          <p:cNvPr id="3" name="Content Placeholder 2"/>
          <p:cNvSpPr>
            <a:spLocks noGrp="1"/>
          </p:cNvSpPr>
          <p:nvPr>
            <p:ph idx="1"/>
          </p:nvPr>
        </p:nvSpPr>
        <p:spPr>
          <a:xfrm>
            <a:off x="419100" y="1554316"/>
            <a:ext cx="8096250" cy="3967480"/>
          </a:xfrm>
        </p:spPr>
        <p:txBody>
          <a:bodyPr>
            <a:normAutofit lnSpcReduction="10000"/>
          </a:bodyPr>
          <a:lstStyle/>
          <a:p>
            <a:r>
              <a:rPr lang="en-US" dirty="0"/>
              <a:t>Different levels of expressiveness of on-chain computation</a:t>
            </a:r>
          </a:p>
          <a:p>
            <a:pPr lvl="1"/>
            <a:r>
              <a:rPr lang="en-US" dirty="0"/>
              <a:t>Bitcoin only allows simple scripts and conditions </a:t>
            </a:r>
          </a:p>
          <a:p>
            <a:pPr lvl="2"/>
            <a:r>
              <a:rPr lang="en-US" dirty="0"/>
              <a:t>Satisfied to transfer Bitcoin payment</a:t>
            </a:r>
          </a:p>
          <a:p>
            <a:pPr lvl="1"/>
            <a:r>
              <a:rPr lang="en-US" dirty="0"/>
              <a:t>Ethereum provides a Turing complete programming language </a:t>
            </a:r>
          </a:p>
          <a:p>
            <a:pPr lvl="2"/>
            <a:r>
              <a:rPr lang="en-US" dirty="0"/>
              <a:t>Not only perform conditional payments </a:t>
            </a:r>
          </a:p>
          <a:p>
            <a:pPr lvl="2"/>
            <a:r>
              <a:rPr lang="en-US" dirty="0"/>
              <a:t>Make modification to the working data in smart contract variables</a:t>
            </a:r>
          </a:p>
          <a:p>
            <a:pPr lvl="1"/>
            <a:r>
              <a:rPr lang="en-US" dirty="0"/>
              <a:t>DAML (Digital Asset Modelling Language)</a:t>
            </a:r>
          </a:p>
          <a:p>
            <a:pPr lvl="2"/>
            <a:r>
              <a:rPr lang="en-US" dirty="0"/>
              <a:t>More expressive than Bitcoin Script</a:t>
            </a:r>
          </a:p>
          <a:p>
            <a:pPr lvl="2"/>
            <a:r>
              <a:rPr lang="en-US" dirty="0"/>
              <a:t>Purposefully not Turing-complete: codify financial rights and obligations</a:t>
            </a:r>
          </a:p>
          <a:p>
            <a:pPr lvl="3"/>
            <a:r>
              <a:rPr lang="en-US" dirty="0"/>
              <a:t>In order to facilitate static analysis</a:t>
            </a:r>
          </a:p>
          <a:p>
            <a:r>
              <a:rPr lang="en-US" dirty="0"/>
              <a:t>Benefit of on-chain computation</a:t>
            </a:r>
          </a:p>
          <a:p>
            <a:pPr lvl="1"/>
            <a:r>
              <a:rPr lang="en-US" dirty="0"/>
              <a:t>Inherent interoperability among the systems built on the same blockchain network</a:t>
            </a:r>
          </a:p>
          <a:p>
            <a:pPr lvl="1"/>
            <a:r>
              <a:rPr lang="en-US" dirty="0"/>
              <a:t>Neutrality of execution environment</a:t>
            </a:r>
          </a:p>
          <a:p>
            <a:pPr lvl="1"/>
            <a:r>
              <a:rPr lang="en-US" dirty="0"/>
              <a:t>Immutability of the program code once deployed</a:t>
            </a:r>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52</a:t>
            </a:fld>
            <a:r>
              <a:rPr lang="en-AU"/>
              <a:t>  |</a:t>
            </a:r>
            <a:endParaRPr lang="en-AU" dirty="0"/>
          </a:p>
        </p:txBody>
      </p:sp>
      <p:pic>
        <p:nvPicPr>
          <p:cNvPr id="4" name="Picture 3" descr="digital-asset-cryptocurren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295" y="2497460"/>
            <a:ext cx="3352800" cy="1844040"/>
          </a:xfrm>
          <a:prstGeom prst="rect">
            <a:avLst/>
          </a:prstGeom>
        </p:spPr>
      </p:pic>
      <p:sp>
        <p:nvSpPr>
          <p:cNvPr id="7" name="Rectangle 6"/>
          <p:cNvSpPr/>
          <p:nvPr/>
        </p:nvSpPr>
        <p:spPr>
          <a:xfrm>
            <a:off x="2843808" y="337220"/>
            <a:ext cx="6192688" cy="10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Non-determinism</a:t>
            </a:r>
          </a:p>
          <a:p>
            <a:pPr marL="285750" indent="-285750">
              <a:buFont typeface="Arial"/>
              <a:buChar char="•"/>
            </a:pPr>
            <a:r>
              <a:rPr lang="en-US" dirty="0"/>
              <a:t>Blocks impose an order on transactions</a:t>
            </a:r>
          </a:p>
          <a:p>
            <a:pPr marL="285750" indent="-285750">
              <a:buFont typeface="Arial"/>
              <a:buChar char="•"/>
            </a:pPr>
            <a:r>
              <a:rPr lang="en-US" dirty="0"/>
              <a:t>Resolving non-determinism might affect the execution results</a:t>
            </a:r>
          </a:p>
        </p:txBody>
      </p:sp>
    </p:spTree>
    <p:extLst>
      <p:ext uri="{BB962C8B-B14F-4D97-AF65-F5344CB8AC3E}">
        <p14:creationId xmlns:p14="http://schemas.microsoft.com/office/powerpoint/2010/main" val="2041699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Other Components</a:t>
            </a:r>
          </a:p>
        </p:txBody>
      </p:sp>
      <p:sp>
        <p:nvSpPr>
          <p:cNvPr id="3" name="Content Placeholder 2"/>
          <p:cNvSpPr>
            <a:spLocks noGrp="1"/>
          </p:cNvSpPr>
          <p:nvPr>
            <p:ph idx="1"/>
          </p:nvPr>
        </p:nvSpPr>
        <p:spPr>
          <a:xfrm>
            <a:off x="419099" y="1482308"/>
            <a:ext cx="8488390" cy="3967480"/>
          </a:xfrm>
        </p:spPr>
        <p:txBody>
          <a:bodyPr>
            <a:normAutofit lnSpcReduction="10000"/>
          </a:bodyPr>
          <a:lstStyle/>
          <a:p>
            <a:r>
              <a:rPr lang="en-US" dirty="0"/>
              <a:t>Other components in the broader system has impact on design decisions</a:t>
            </a:r>
          </a:p>
          <a:p>
            <a:pPr lvl="1"/>
            <a:r>
              <a:rPr lang="en-US" dirty="0"/>
              <a:t>What’s on-chain vs. what’s off-chain</a:t>
            </a:r>
          </a:p>
          <a:p>
            <a:r>
              <a:rPr lang="en-US" dirty="0"/>
              <a:t>Identity management </a:t>
            </a:r>
          </a:p>
          <a:p>
            <a:pPr lvl="1"/>
            <a:r>
              <a:rPr lang="en-US" dirty="0"/>
              <a:t>Supports systems where is a requirement to know individual human or system involved in transactions</a:t>
            </a:r>
          </a:p>
          <a:p>
            <a:pPr lvl="1"/>
            <a:r>
              <a:rPr lang="en-US" dirty="0"/>
              <a:t>International payments have regulatory requirement to establish identity of participants</a:t>
            </a:r>
          </a:p>
          <a:p>
            <a:pPr lvl="2"/>
            <a:r>
              <a:rPr lang="en-US" dirty="0"/>
              <a:t>AML (Anti-Money Laundering) and CTF (Counter-Terrorism Financing)</a:t>
            </a:r>
          </a:p>
          <a:p>
            <a:pPr lvl="1"/>
            <a:r>
              <a:rPr lang="en-US" dirty="0"/>
              <a:t>Real-world identity is not required from technical perspective</a:t>
            </a:r>
          </a:p>
          <a:p>
            <a:pPr lvl="2"/>
            <a:r>
              <a:rPr lang="en-US" dirty="0" err="1"/>
              <a:t>Bitcoin</a:t>
            </a:r>
            <a:r>
              <a:rPr lang="en-US" dirty="0"/>
              <a:t> transacting agents are only cryptographically identified</a:t>
            </a:r>
          </a:p>
          <a:p>
            <a:pPr lvl="2"/>
            <a:r>
              <a:rPr lang="en-US" dirty="0"/>
              <a:t>International exchange can be performed without establishing real-world identity</a:t>
            </a:r>
          </a:p>
          <a:p>
            <a:pPr lvl="1"/>
            <a:r>
              <a:rPr lang="en-US" dirty="0"/>
              <a:t>AML/CTF requirements are not obviated by the use of blockchain</a:t>
            </a:r>
          </a:p>
          <a:p>
            <a:pPr lvl="1"/>
            <a:r>
              <a:rPr lang="en-US" dirty="0"/>
              <a:t>Off-chain protocol might be used to store identity information</a:t>
            </a:r>
          </a:p>
          <a:p>
            <a:pPr lvl="2"/>
            <a:r>
              <a:rPr lang="en-US" dirty="0"/>
              <a:t>Privacy and confidentiality can be a challenge when storing on-chain</a:t>
            </a:r>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53</a:t>
            </a:fld>
            <a:r>
              <a:rPr lang="en-AU"/>
              <a:t>  |</a:t>
            </a:r>
            <a:endParaRPr lang="en-AU" dirty="0"/>
          </a:p>
        </p:txBody>
      </p:sp>
    </p:spTree>
    <p:extLst>
      <p:ext uri="{BB962C8B-B14F-4D97-AF65-F5344CB8AC3E}">
        <p14:creationId xmlns:p14="http://schemas.microsoft.com/office/powerpoint/2010/main" val="3682695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Consider the case of exam registration, as before</a:t>
            </a:r>
          </a:p>
          <a:p>
            <a:r>
              <a:rPr lang="en-US" dirty="0"/>
              <a:t>Think about which parts of the computation to perform on-chain and which parts off-chain.</a:t>
            </a:r>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920" y="223802"/>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8163" y="182166"/>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4705" y="390329"/>
            <a:ext cx="351628" cy="351628"/>
          </a:xfrm>
          <a:prstGeom prst="rect">
            <a:avLst/>
          </a:prstGeom>
        </p:spPr>
      </p:pic>
      <p:sp>
        <p:nvSpPr>
          <p:cNvPr id="11" name="Slide Number Placeholder 6"/>
          <p:cNvSpPr txBox="1">
            <a:spLocks/>
          </p:cNvSpPr>
          <p:nvPr/>
        </p:nvSpPr>
        <p:spPr>
          <a:xfrm>
            <a:off x="419100" y="5410729"/>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rgbClr val="FFFFFF"/>
                </a:solidFill>
              </a:rPr>
              <a:pPr/>
              <a:t>54</a:t>
            </a:fld>
            <a:r>
              <a:rPr lang="en-AU" sz="900" dirty="0">
                <a:solidFill>
                  <a:srgbClr val="FFFFFF"/>
                </a:solidFill>
              </a:rPr>
              <a:t>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54</a:t>
            </a:fld>
            <a:r>
              <a:rPr lang="en-AU"/>
              <a:t>  |</a:t>
            </a:r>
            <a:endParaRPr lang="en-AU" dirty="0"/>
          </a:p>
        </p:txBody>
      </p:sp>
    </p:spTree>
    <p:extLst>
      <p:ext uri="{BB962C8B-B14F-4D97-AF65-F5344CB8AC3E}">
        <p14:creationId xmlns:p14="http://schemas.microsoft.com/office/powerpoint/2010/main" val="4110894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85" y="0"/>
            <a:ext cx="3431315" cy="3175000"/>
          </a:xfrm>
          <a:prstGeom prst="rect">
            <a:avLst/>
          </a:prstGeom>
        </p:spPr>
      </p:pic>
      <p:sp>
        <p:nvSpPr>
          <p:cNvPr id="2" name="Title 1"/>
          <p:cNvSpPr>
            <a:spLocks noGrp="1"/>
          </p:cNvSpPr>
          <p:nvPr>
            <p:ph type="title"/>
          </p:nvPr>
        </p:nvSpPr>
        <p:spPr/>
        <p:txBody>
          <a:bodyPr/>
          <a:lstStyle/>
          <a:p>
            <a:r>
              <a:rPr lang="en-US" dirty="0"/>
              <a:t>Blockchain Selection</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55</a:t>
            </a:fld>
            <a:r>
              <a:rPr lang="en-AU"/>
              <a:t>  |</a:t>
            </a:r>
            <a:endParaRPr lang="en-AU" dirty="0"/>
          </a:p>
        </p:txBody>
      </p:sp>
      <p:sp>
        <p:nvSpPr>
          <p:cNvPr id="9" name="Rectangle 8"/>
          <p:cNvSpPr/>
          <p:nvPr/>
        </p:nvSpPr>
        <p:spPr>
          <a:xfrm>
            <a:off x="7954622" y="2072364"/>
            <a:ext cx="959870" cy="660676"/>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23528" y="1777380"/>
            <a:ext cx="8244776" cy="4067489"/>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lvl="1"/>
            <a:endParaRPr lang="en-US" dirty="0"/>
          </a:p>
          <a:p>
            <a:endParaRPr lang="en-US" dirty="0"/>
          </a:p>
        </p:txBody>
      </p:sp>
      <p:sp>
        <p:nvSpPr>
          <p:cNvPr id="8" name="Inhaltsplatzhalter 5">
            <a:extLst>
              <a:ext uri="{FF2B5EF4-FFF2-40B4-BE49-F238E27FC236}">
                <a16:creationId xmlns:a16="http://schemas.microsoft.com/office/drawing/2014/main" id="{12273649-C61A-4FD0-934E-A167647613BE}"/>
              </a:ext>
            </a:extLst>
          </p:cNvPr>
          <p:cNvSpPr>
            <a:spLocks noGrp="1"/>
          </p:cNvSpPr>
          <p:nvPr>
            <p:ph idx="1"/>
          </p:nvPr>
        </p:nvSpPr>
        <p:spPr>
          <a:xfrm>
            <a:off x="323528" y="1705372"/>
            <a:ext cx="8064896" cy="3672408"/>
          </a:xfrm>
        </p:spPr>
        <p:txBody>
          <a:bodyPr numCol="1">
            <a:normAutofit/>
          </a:bodyPr>
          <a:lstStyle/>
          <a:p>
            <a:r>
              <a:rPr lang="en-US" dirty="0"/>
              <a:t>Blockchain platform is selected </a:t>
            </a:r>
          </a:p>
          <a:p>
            <a:pPr lvl="1"/>
            <a:r>
              <a:rPr lang="en-US" dirty="0"/>
              <a:t>Requirement of the use case</a:t>
            </a:r>
          </a:p>
          <a:p>
            <a:pPr lvl="1"/>
            <a:r>
              <a:rPr lang="en-US" dirty="0"/>
              <a:t>Characteristics </a:t>
            </a:r>
            <a:r>
              <a:rPr lang="en-AU" dirty="0"/>
              <a:t>of blockchain platform</a:t>
            </a:r>
            <a:endParaRPr lang="en-US" dirty="0"/>
          </a:p>
          <a:p>
            <a:pPr lvl="1"/>
            <a:r>
              <a:rPr lang="en-US" dirty="0"/>
              <a:t>Trade-off analysis</a:t>
            </a:r>
          </a:p>
          <a:p>
            <a:pPr lvl="1"/>
            <a:endParaRPr lang="en-US" dirty="0"/>
          </a:p>
          <a:p>
            <a:r>
              <a:rPr lang="en-US" dirty="0"/>
              <a:t>Consensus protocol and other decisions are fixed once blockchain is selected </a:t>
            </a:r>
          </a:p>
          <a:p>
            <a:pPr lvl="1"/>
            <a:r>
              <a:rPr lang="en-US" dirty="0" err="1"/>
              <a:t>Hyperledger</a:t>
            </a:r>
            <a:r>
              <a:rPr lang="en-US" dirty="0"/>
              <a:t> Fabric is an exception</a:t>
            </a:r>
          </a:p>
          <a:p>
            <a:pPr lvl="2"/>
            <a:r>
              <a:rPr lang="en-US" dirty="0"/>
              <a:t>Support pluggable implementations of various consensus protocols</a:t>
            </a:r>
          </a:p>
          <a:p>
            <a:pPr lvl="1"/>
            <a:r>
              <a:rPr lang="en-US" dirty="0"/>
              <a:t>Inter-block time is configurable for Proof-of-Work protocol</a:t>
            </a:r>
          </a:p>
          <a:p>
            <a:pPr lvl="2"/>
            <a:r>
              <a:rPr lang="en-US" dirty="0"/>
              <a:t>Through adjustments to the difficulty of mining</a:t>
            </a:r>
          </a:p>
          <a:p>
            <a:endParaRPr lang="en-US" dirty="0"/>
          </a:p>
        </p:txBody>
      </p:sp>
    </p:spTree>
    <p:extLst>
      <p:ext uri="{BB962C8B-B14F-4D97-AF65-F5344CB8AC3E}">
        <p14:creationId xmlns:p14="http://schemas.microsoft.com/office/powerpoint/2010/main" val="40788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85" y="0"/>
            <a:ext cx="3431315" cy="3175000"/>
          </a:xfrm>
          <a:prstGeom prst="rect">
            <a:avLst/>
          </a:prstGeom>
        </p:spPr>
      </p:pic>
      <p:sp>
        <p:nvSpPr>
          <p:cNvPr id="2" name="Title 1"/>
          <p:cNvSpPr>
            <a:spLocks noGrp="1"/>
          </p:cNvSpPr>
          <p:nvPr>
            <p:ph type="title"/>
          </p:nvPr>
        </p:nvSpPr>
        <p:spPr/>
        <p:txBody>
          <a:bodyPr/>
          <a:lstStyle/>
          <a:p>
            <a:r>
              <a:rPr lang="en-US" dirty="0"/>
              <a:t>Deployment</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56</a:t>
            </a:fld>
            <a:r>
              <a:rPr lang="en-AU"/>
              <a:t>  |</a:t>
            </a:r>
            <a:endParaRPr lang="en-AU" dirty="0"/>
          </a:p>
        </p:txBody>
      </p:sp>
      <p:sp>
        <p:nvSpPr>
          <p:cNvPr id="9" name="Rectangle 8"/>
          <p:cNvSpPr/>
          <p:nvPr/>
        </p:nvSpPr>
        <p:spPr>
          <a:xfrm>
            <a:off x="7954622" y="2915920"/>
            <a:ext cx="959870" cy="254000"/>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nhaltsplatzhalter 5">
            <a:extLst>
              <a:ext uri="{FF2B5EF4-FFF2-40B4-BE49-F238E27FC236}">
                <a16:creationId xmlns:a16="http://schemas.microsoft.com/office/drawing/2014/main" id="{12273649-C61A-4FD0-934E-A167647613BE}"/>
              </a:ext>
            </a:extLst>
          </p:cNvPr>
          <p:cNvSpPr>
            <a:spLocks noGrp="1"/>
          </p:cNvSpPr>
          <p:nvPr>
            <p:ph idx="1"/>
          </p:nvPr>
        </p:nvSpPr>
        <p:spPr>
          <a:xfrm>
            <a:off x="323528" y="2137420"/>
            <a:ext cx="8640958" cy="2736304"/>
          </a:xfrm>
        </p:spPr>
        <p:txBody>
          <a:bodyPr numCol="1"/>
          <a:lstStyle/>
          <a:p>
            <a:r>
              <a:rPr lang="en-US" dirty="0"/>
              <a:t>Deployment has impact on quality attributes</a:t>
            </a:r>
          </a:p>
          <a:p>
            <a:pPr lvl="1"/>
            <a:r>
              <a:rPr lang="en-US" dirty="0"/>
              <a:t>Deploying on cloud or using </a:t>
            </a:r>
            <a:r>
              <a:rPr lang="en-US" dirty="0" err="1"/>
              <a:t>BaaS</a:t>
            </a:r>
            <a:r>
              <a:rPr lang="en-US" dirty="0"/>
              <a:t> (Blockchain-as-a-Service)</a:t>
            </a:r>
          </a:p>
          <a:p>
            <a:pPr lvl="2"/>
            <a:r>
              <a:rPr lang="en-US" dirty="0"/>
              <a:t>Introduces the uncertainty of cloud infrastructure</a:t>
            </a:r>
          </a:p>
          <a:p>
            <a:pPr lvl="2"/>
            <a:r>
              <a:rPr lang="en-US" dirty="0"/>
              <a:t>Cloud provider becomes a trusted third-party and a single point of failure</a:t>
            </a:r>
          </a:p>
          <a:p>
            <a:pPr lvl="1"/>
            <a:r>
              <a:rPr lang="en-US" dirty="0"/>
              <a:t>Deploying a public blockchain on a VPN (virtual private network)</a:t>
            </a:r>
          </a:p>
          <a:p>
            <a:pPr lvl="2"/>
            <a:r>
              <a:rPr lang="en-US" dirty="0"/>
              <a:t>Becomes a private blockchain</a:t>
            </a:r>
          </a:p>
          <a:p>
            <a:pPr lvl="2"/>
            <a:r>
              <a:rPr lang="en-US" dirty="0"/>
              <a:t>Permissioned access controls provided at the network level</a:t>
            </a:r>
          </a:p>
          <a:p>
            <a:pPr lvl="2"/>
            <a:r>
              <a:rPr lang="en-US" dirty="0"/>
              <a:t>VPN introduces additional network latency overhead</a:t>
            </a:r>
          </a:p>
          <a:p>
            <a:endParaRPr lang="en-US" dirty="0"/>
          </a:p>
        </p:txBody>
      </p:sp>
    </p:spTree>
    <p:extLst>
      <p:ext uri="{BB962C8B-B14F-4D97-AF65-F5344CB8AC3E}">
        <p14:creationId xmlns:p14="http://schemas.microsoft.com/office/powerpoint/2010/main" val="3279332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numCol="1"/>
          <a:lstStyle/>
          <a:p>
            <a:r>
              <a:rPr lang="en-US" dirty="0"/>
              <a:t>Consider the case of exam registration, as before</a:t>
            </a:r>
          </a:p>
          <a:p>
            <a:pPr lvl="1"/>
            <a:r>
              <a:rPr lang="en-US" dirty="0"/>
              <a:t>But imagine we use one system for all universities in Australia</a:t>
            </a:r>
          </a:p>
          <a:p>
            <a:r>
              <a:rPr lang="en-US" dirty="0"/>
              <a:t>Take half a minute to think about where to deploy a blockchain for  this context</a:t>
            </a:r>
          </a:p>
          <a:p>
            <a:endParaRPr lang="en-US" dirty="0"/>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9306" y="209157"/>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2549" y="167521"/>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89091" y="375684"/>
            <a:ext cx="351628" cy="351628"/>
          </a:xfrm>
          <a:prstGeom prst="rect">
            <a:avLst/>
          </a:prstGeom>
        </p:spPr>
      </p:pic>
      <p:sp>
        <p:nvSpPr>
          <p:cNvPr id="11" name="Slide Number Placeholder 5"/>
          <p:cNvSpPr txBox="1">
            <a:spLocks/>
          </p:cNvSpPr>
          <p:nvPr/>
        </p:nvSpPr>
        <p:spPr>
          <a:xfrm>
            <a:off x="419100" y="5410729"/>
            <a:ext cx="397260" cy="304271"/>
          </a:xfrm>
          <a:prstGeom prst="rect">
            <a:avLst/>
          </a:prstGeom>
        </p:spPr>
        <p:txBody>
          <a:bodyPr/>
          <a:lst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a:lstStyle>
          <a:p>
            <a:fld id="{FFF7CBAA-22EA-41CE-9725-C57ED0CEBC27}" type="slidenum">
              <a:rPr lang="en-AU" sz="900" smtClean="0">
                <a:solidFill>
                  <a:schemeClr val="bg1"/>
                </a:solidFill>
              </a:rPr>
              <a:pPr/>
              <a:t>57</a:t>
            </a:fld>
            <a:r>
              <a:rPr lang="en-AU" sz="900" dirty="0">
                <a:solidFill>
                  <a:schemeClr val="bg1"/>
                </a:solidFill>
              </a:rPr>
              <a:t>  |</a:t>
            </a:r>
          </a:p>
        </p:txBody>
      </p:sp>
      <p:sp>
        <p:nvSpPr>
          <p:cNvPr id="2" name="Footer Placeholder 1"/>
          <p:cNvSpPr>
            <a:spLocks noGrp="1"/>
          </p:cNvSpPr>
          <p:nvPr>
            <p:ph type="ftr" sz="quarter" idx="10"/>
          </p:nvPr>
        </p:nvSpPr>
        <p:spPr/>
        <p:txBody>
          <a:bodyPr/>
          <a:lstStyle/>
          <a:p>
            <a:r>
              <a:rPr lang="en-AU"/>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57</a:t>
            </a:fld>
            <a:r>
              <a:rPr lang="en-AU"/>
              <a:t>  |</a:t>
            </a:r>
            <a:endParaRPr lang="en-AU" dirty="0"/>
          </a:p>
        </p:txBody>
      </p:sp>
    </p:spTree>
    <p:extLst>
      <p:ext uri="{BB962C8B-B14F-4D97-AF65-F5344CB8AC3E}">
        <p14:creationId xmlns:p14="http://schemas.microsoft.com/office/powerpoint/2010/main" val="237150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85" y="0"/>
            <a:ext cx="3431315" cy="3175000"/>
          </a:xfrm>
          <a:prstGeom prst="rect">
            <a:avLst/>
          </a:prstGeom>
        </p:spPr>
      </p:pic>
      <p:sp>
        <p:nvSpPr>
          <p:cNvPr id="2" name="Title 1"/>
          <p:cNvSpPr>
            <a:spLocks noGrp="1"/>
          </p:cNvSpPr>
          <p:nvPr>
            <p:ph type="title"/>
          </p:nvPr>
        </p:nvSpPr>
        <p:spPr/>
        <p:txBody>
          <a:bodyPr/>
          <a:lstStyle/>
          <a:p>
            <a:r>
              <a:rPr lang="en-US" dirty="0"/>
              <a:t>Operation</a:t>
            </a:r>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58</a:t>
            </a:fld>
            <a:r>
              <a:rPr lang="en-AU"/>
              <a:t>  |</a:t>
            </a:r>
            <a:endParaRPr lang="en-AU" dirty="0"/>
          </a:p>
        </p:txBody>
      </p:sp>
      <p:sp>
        <p:nvSpPr>
          <p:cNvPr id="9" name="Rectangle 8"/>
          <p:cNvSpPr/>
          <p:nvPr/>
        </p:nvSpPr>
        <p:spPr>
          <a:xfrm>
            <a:off x="7954622" y="2915920"/>
            <a:ext cx="959870" cy="254000"/>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19950" y="1542108"/>
            <a:ext cx="8068474" cy="4176464"/>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Operation challenges</a:t>
            </a:r>
          </a:p>
          <a:p>
            <a:pPr lvl="1"/>
            <a:r>
              <a:rPr lang="en-US" dirty="0"/>
              <a:t>Blockchain-based systems can be harder to modify than conventional systems</a:t>
            </a:r>
          </a:p>
          <a:p>
            <a:pPr lvl="1"/>
            <a:r>
              <a:rPr lang="en-US" dirty="0"/>
              <a:t>Blockchain platform software running on multiple independently-operating nodes</a:t>
            </a:r>
          </a:p>
          <a:p>
            <a:pPr lvl="1"/>
            <a:r>
              <a:rPr lang="en-US" dirty="0"/>
              <a:t>Updating software can by physically and administratively difficult to coordinate</a:t>
            </a:r>
          </a:p>
          <a:p>
            <a:pPr lvl="1"/>
            <a:r>
              <a:rPr lang="en-US" dirty="0"/>
              <a:t>Blockchain is immutable by design, so cannot be retrospectively updated</a:t>
            </a:r>
          </a:p>
          <a:p>
            <a:pPr lvl="2"/>
            <a:r>
              <a:rPr lang="en-US" dirty="0"/>
              <a:t>Trust is derived partly from the fact that the smart contract cannot be changed easily</a:t>
            </a:r>
          </a:p>
          <a:p>
            <a:r>
              <a:rPr lang="en-US" dirty="0"/>
              <a:t>Governance</a:t>
            </a:r>
          </a:p>
          <a:p>
            <a:pPr lvl="1"/>
            <a:r>
              <a:rPr lang="en-US" dirty="0"/>
              <a:t>Changes may be made to correct defects, add features or migrate to new IT context</a:t>
            </a:r>
          </a:p>
          <a:p>
            <a:pPr lvl="1"/>
            <a:r>
              <a:rPr lang="en-US" dirty="0"/>
              <a:t>More like diplomacy in multi-party system with no single owner</a:t>
            </a:r>
          </a:p>
          <a:p>
            <a:pPr lvl="1"/>
            <a:r>
              <a:rPr lang="en-US" dirty="0"/>
              <a:t>Blockchain is </a:t>
            </a:r>
            <a:r>
              <a:rPr lang="en-US" b="1" i="1" dirty="0"/>
              <a:t>NOT SUITABLE </a:t>
            </a:r>
            <a:r>
              <a:rPr lang="en-US" dirty="0"/>
              <a:t>to a system that needs to change frequently</a:t>
            </a:r>
          </a:p>
          <a:p>
            <a:pPr lvl="1"/>
            <a:r>
              <a:rPr lang="en-US" dirty="0"/>
              <a:t>Learn from governance in open-source software</a:t>
            </a:r>
          </a:p>
          <a:p>
            <a:pPr lvl="1"/>
            <a:r>
              <a:rPr lang="en-US" dirty="0"/>
              <a:t>Governance concerns software development, deployment and operation</a:t>
            </a:r>
          </a:p>
          <a:p>
            <a:pPr lvl="1"/>
            <a:r>
              <a:rPr lang="en-US" dirty="0"/>
              <a:t>Immutable smart contract also simplify governance to some degree</a:t>
            </a:r>
          </a:p>
          <a:p>
            <a:pPr lvl="2"/>
            <a:r>
              <a:rPr lang="en-US" dirty="0"/>
              <a:t>Smart contract is available for execution while the blockchain operates normally</a:t>
            </a:r>
          </a:p>
          <a:p>
            <a:pPr lvl="1"/>
            <a:endParaRPr lang="en-US" dirty="0"/>
          </a:p>
          <a:p>
            <a:pPr lvl="1"/>
            <a:endParaRPr lang="en-US" dirty="0"/>
          </a:p>
        </p:txBody>
      </p:sp>
      <p:sp>
        <p:nvSpPr>
          <p:cNvPr id="8" name="Content Placeholder 2"/>
          <p:cNvSpPr txBox="1">
            <a:spLocks/>
          </p:cNvSpPr>
          <p:nvPr/>
        </p:nvSpPr>
        <p:spPr>
          <a:xfrm>
            <a:off x="509213" y="1597304"/>
            <a:ext cx="7663187" cy="1332204"/>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97325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ignProc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366" y="100711"/>
            <a:ext cx="5703082" cy="5277069"/>
          </a:xfrm>
          <a:prstGeom prst="rect">
            <a:avLst/>
          </a:prstGeom>
        </p:spPr>
      </p:pic>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19100" y="1397000"/>
            <a:ext cx="8096250" cy="4033345"/>
          </a:xfrm>
        </p:spPr>
        <p:txBody>
          <a:bodyPr>
            <a:normAutofit/>
          </a:bodyPr>
          <a:lstStyle/>
          <a:p>
            <a:pPr lvl="1"/>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59</a:t>
            </a:fld>
            <a:r>
              <a:rPr lang="en-AU" dirty="0"/>
              <a:t>  |</a:t>
            </a:r>
          </a:p>
        </p:txBody>
      </p:sp>
      <p:sp>
        <p:nvSpPr>
          <p:cNvPr id="7" name="Content Placeholder 2"/>
          <p:cNvSpPr txBox="1">
            <a:spLocks/>
          </p:cNvSpPr>
          <p:nvPr/>
        </p:nvSpPr>
        <p:spPr>
          <a:xfrm>
            <a:off x="297808" y="3667671"/>
            <a:ext cx="5714351" cy="1611036"/>
          </a:xfrm>
          <a:prstGeom prst="rect">
            <a:avLst/>
          </a:prstGeom>
        </p:spPr>
        <p:txBody>
          <a:bodyPr vert="horz" lIns="71323" tIns="35662" rIns="71323" bIns="35662"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dirty="0"/>
              <a:t>Suitability needs to be evaluated first</a:t>
            </a:r>
          </a:p>
          <a:p>
            <a:pPr lvl="1"/>
            <a:r>
              <a:rPr lang="en-US" dirty="0"/>
              <a:t>Fundamental properties and limitations of blockchain</a:t>
            </a:r>
            <a:endParaRPr lang="en-US" b="1" dirty="0">
              <a:solidFill>
                <a:schemeClr val="accent1"/>
              </a:solidFill>
            </a:endParaRPr>
          </a:p>
          <a:p>
            <a:r>
              <a:rPr lang="en-US" dirty="0"/>
              <a:t>Each step of the design process is a design decision</a:t>
            </a:r>
          </a:p>
          <a:p>
            <a:pPr lvl="1"/>
            <a:r>
              <a:rPr lang="en-US" dirty="0"/>
              <a:t>On-chain vs. off-chain</a:t>
            </a:r>
          </a:p>
          <a:p>
            <a:pPr lvl="1"/>
            <a:r>
              <a:rPr lang="en-US" dirty="0"/>
              <a:t>Subsidiary design decisions</a:t>
            </a:r>
          </a:p>
        </p:txBody>
      </p:sp>
    </p:spTree>
    <p:extLst>
      <p:ext uri="{BB962C8B-B14F-4D97-AF65-F5344CB8AC3E}">
        <p14:creationId xmlns:p14="http://schemas.microsoft.com/office/powerpoint/2010/main" val="306557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Merged Mining 1/5</a:t>
            </a:r>
          </a:p>
        </p:txBody>
      </p:sp>
      <p:sp>
        <p:nvSpPr>
          <p:cNvPr id="6" name="Content Placeholder 2"/>
          <p:cNvSpPr>
            <a:spLocks noGrp="1"/>
          </p:cNvSpPr>
          <p:nvPr>
            <p:ph idx="1"/>
          </p:nvPr>
        </p:nvSpPr>
        <p:spPr>
          <a:xfrm>
            <a:off x="347831" y="1665283"/>
            <a:ext cx="8461375" cy="2038998"/>
          </a:xfrm>
        </p:spPr>
        <p:txBody>
          <a:bodyPr>
            <a:normAutofit/>
          </a:bodyPr>
          <a:lstStyle/>
          <a:p>
            <a:r>
              <a:rPr lang="en-US" dirty="0"/>
              <a:t>Mining is ordinarily exclusive</a:t>
            </a:r>
          </a:p>
          <a:p>
            <a:pPr lvl="1"/>
            <a:r>
              <a:rPr lang="en-US" dirty="0"/>
              <a:t>Each attempt either has a chance to be a parent chain block</a:t>
            </a:r>
          </a:p>
          <a:p>
            <a:pPr marL="216000" lvl="1" indent="0">
              <a:buNone/>
            </a:pPr>
            <a:r>
              <a:rPr lang="en-US" dirty="0"/>
              <a:t>                                    or has a chance to be a sidechain block</a:t>
            </a:r>
          </a:p>
          <a:p>
            <a:r>
              <a:rPr lang="en-US" dirty="0">
                <a:sym typeface="Wingdings"/>
              </a:rPr>
              <a:t>Obstacle to bootstrapping </a:t>
            </a:r>
          </a:p>
          <a:p>
            <a:pPr lvl="1"/>
            <a:r>
              <a:rPr lang="en-US" dirty="0">
                <a:sym typeface="Wingdings"/>
              </a:rPr>
              <a:t>Miner splits mining resource to mine a new blockchain</a:t>
            </a:r>
          </a:p>
          <a:p>
            <a:pPr lvl="1"/>
            <a:r>
              <a:rPr lang="en-US" dirty="0">
                <a:sym typeface="Wingdings"/>
              </a:rPr>
              <a:t>Miner switch between parent chain and sidechain</a:t>
            </a:r>
          </a:p>
          <a:p>
            <a:pPr marL="472032" indent="-285750"/>
            <a:endParaRPr lang="en-US" dirty="0"/>
          </a:p>
          <a:p>
            <a:pPr marL="216000" lvl="1" indent="0">
              <a:buNone/>
            </a:pPr>
            <a:endParaRPr lang="en-US" dirty="0"/>
          </a:p>
        </p:txBody>
      </p:sp>
      <p:sp>
        <p:nvSpPr>
          <p:cNvPr id="7" name="TextBox 6"/>
          <p:cNvSpPr txBox="1"/>
          <p:nvPr/>
        </p:nvSpPr>
        <p:spPr>
          <a:xfrm>
            <a:off x="447346" y="3683978"/>
            <a:ext cx="6840760" cy="461665"/>
          </a:xfrm>
          <a:prstGeom prst="rect">
            <a:avLst/>
          </a:prstGeom>
          <a:noFill/>
        </p:spPr>
        <p:txBody>
          <a:bodyPr wrap="square" rtlCol="0">
            <a:spAutoFit/>
          </a:bodyPr>
          <a:lstStyle/>
          <a:p>
            <a:r>
              <a:rPr lang="en-US" sz="2400" b="1" dirty="0"/>
              <a:t>Hash(  </a:t>
            </a:r>
            <a:r>
              <a:rPr lang="en-US" sz="2400" b="1" dirty="0">
                <a:solidFill>
                  <a:srgbClr val="1E22AA"/>
                </a:solidFill>
              </a:rPr>
              <a:t>prev</a:t>
            </a:r>
            <a:r>
              <a:rPr lang="en-US" sz="2400" b="1" dirty="0">
                <a:solidFill>
                  <a:srgbClr val="00A9CE"/>
                </a:solidFill>
              </a:rPr>
              <a:t>  </a:t>
            </a:r>
            <a:r>
              <a:rPr lang="en-US" sz="2400" b="1" dirty="0"/>
              <a:t>||  </a:t>
            </a:r>
            <a:r>
              <a:rPr lang="en-US" sz="2400" b="1" dirty="0">
                <a:solidFill>
                  <a:schemeClr val="accent4"/>
                </a:solidFill>
              </a:rPr>
              <a:t>merkle_root</a:t>
            </a:r>
            <a:r>
              <a:rPr lang="en-US" sz="2400" b="1" dirty="0"/>
              <a:t>  ||  nonce)  &lt;  </a:t>
            </a:r>
            <a:r>
              <a:rPr lang="en-US" sz="2400" b="1" dirty="0">
                <a:solidFill>
                  <a:schemeClr val="accent4"/>
                </a:solidFill>
              </a:rPr>
              <a:t>TARGET</a:t>
            </a:r>
          </a:p>
        </p:txBody>
      </p:sp>
      <p:sp>
        <p:nvSpPr>
          <p:cNvPr id="8" name="TextBox 7"/>
          <p:cNvSpPr txBox="1"/>
          <p:nvPr/>
        </p:nvSpPr>
        <p:spPr>
          <a:xfrm>
            <a:off x="447346" y="4484067"/>
            <a:ext cx="6840760" cy="461665"/>
          </a:xfrm>
          <a:prstGeom prst="rect">
            <a:avLst/>
          </a:prstGeom>
          <a:noFill/>
        </p:spPr>
        <p:txBody>
          <a:bodyPr wrap="square" rtlCol="0">
            <a:spAutoFit/>
          </a:bodyPr>
          <a:lstStyle/>
          <a:p>
            <a:r>
              <a:rPr lang="en-US" sz="2400" b="1" dirty="0"/>
              <a:t>Hash(  </a:t>
            </a:r>
            <a:r>
              <a:rPr lang="en-US" sz="2400" b="1" dirty="0">
                <a:solidFill>
                  <a:schemeClr val="accent5"/>
                </a:solidFill>
              </a:rPr>
              <a:t>prev</a:t>
            </a:r>
            <a:r>
              <a:rPr lang="en-US" sz="2400" b="1" dirty="0">
                <a:solidFill>
                  <a:srgbClr val="00A9CE"/>
                </a:solidFill>
              </a:rPr>
              <a:t>  </a:t>
            </a:r>
            <a:r>
              <a:rPr lang="en-US" sz="2400" b="1" dirty="0"/>
              <a:t>|| </a:t>
            </a:r>
            <a:r>
              <a:rPr lang="en-US" sz="2400" b="1" dirty="0">
                <a:solidFill>
                  <a:schemeClr val="accent5"/>
                </a:solidFill>
              </a:rPr>
              <a:t> merkle_root  </a:t>
            </a:r>
            <a:r>
              <a:rPr lang="en-US" sz="2400" b="1" dirty="0"/>
              <a:t>||  nonce)  &lt;  </a:t>
            </a:r>
            <a:r>
              <a:rPr lang="en-US" sz="2400" b="1" dirty="0">
                <a:solidFill>
                  <a:schemeClr val="accent5"/>
                </a:solidFill>
              </a:rPr>
              <a:t>TARGET</a:t>
            </a:r>
          </a:p>
        </p:txBody>
      </p:sp>
      <p:cxnSp>
        <p:nvCxnSpPr>
          <p:cNvPr id="9" name="Straight Connector 8"/>
          <p:cNvCxnSpPr/>
          <p:nvPr/>
        </p:nvCxnSpPr>
        <p:spPr>
          <a:xfrm>
            <a:off x="87306" y="4404058"/>
            <a:ext cx="8496944" cy="0"/>
          </a:xfrm>
          <a:prstGeom prst="line">
            <a:avLst/>
          </a:prstGeom>
          <a:ln w="19050" cmpd="sng">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60232" y="4031322"/>
            <a:ext cx="2249260" cy="369332"/>
          </a:xfrm>
          <a:prstGeom prst="rect">
            <a:avLst/>
          </a:prstGeom>
          <a:noFill/>
          <a:ln>
            <a:noFill/>
          </a:ln>
        </p:spPr>
        <p:txBody>
          <a:bodyPr wrap="square" rtlCol="0">
            <a:spAutoFit/>
          </a:bodyPr>
          <a:lstStyle/>
          <a:p>
            <a:r>
              <a:rPr lang="en-US" dirty="0">
                <a:solidFill>
                  <a:srgbClr val="1E22AA"/>
                </a:solidFill>
              </a:rPr>
              <a:t>Parent chain (Bitcoin)</a:t>
            </a:r>
          </a:p>
        </p:txBody>
      </p:sp>
      <p:sp>
        <p:nvSpPr>
          <p:cNvPr id="11" name="TextBox 10"/>
          <p:cNvSpPr txBox="1"/>
          <p:nvPr/>
        </p:nvSpPr>
        <p:spPr>
          <a:xfrm>
            <a:off x="7383660" y="4404058"/>
            <a:ext cx="1416614" cy="369332"/>
          </a:xfrm>
          <a:prstGeom prst="rect">
            <a:avLst/>
          </a:prstGeom>
          <a:noFill/>
          <a:ln>
            <a:noFill/>
          </a:ln>
        </p:spPr>
        <p:txBody>
          <a:bodyPr wrap="square" rtlCol="0">
            <a:spAutoFit/>
          </a:bodyPr>
          <a:lstStyle/>
          <a:p>
            <a:r>
              <a:rPr lang="en-US" dirty="0">
                <a:solidFill>
                  <a:schemeClr val="accent5"/>
                </a:solidFill>
              </a:rPr>
              <a:t>Sidechain</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12" name="Slide Number Placeholder 11"/>
          <p:cNvSpPr>
            <a:spLocks noGrp="1"/>
          </p:cNvSpPr>
          <p:nvPr>
            <p:ph type="sldNum" sz="quarter" idx="12"/>
          </p:nvPr>
        </p:nvSpPr>
        <p:spPr/>
        <p:txBody>
          <a:bodyPr/>
          <a:lstStyle/>
          <a:p>
            <a:fld id="{FFF7CBAA-22EA-41CE-9725-C57ED0CEBC27}" type="slidenum">
              <a:rPr lang="en-AU" smtClean="0"/>
              <a:pPr/>
              <a:t>6</a:t>
            </a:fld>
            <a:r>
              <a:rPr lang="en-AU"/>
              <a:t>  |</a:t>
            </a:r>
            <a:endParaRPr lang="en-AU" dirty="0"/>
          </a:p>
        </p:txBody>
      </p:sp>
    </p:spTree>
    <p:extLst>
      <p:ext uri="{BB962C8B-B14F-4D97-AF65-F5344CB8AC3E}">
        <p14:creationId xmlns:p14="http://schemas.microsoft.com/office/powerpoint/2010/main" val="4117645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ookcover.jpg"/>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31" b="9731"/>
          <a:stretch>
            <a:fillRect/>
          </a:stretch>
        </p:blipFill>
        <p:spPr/>
      </p:pic>
      <p:sp>
        <p:nvSpPr>
          <p:cNvPr id="4" name="Title 1">
            <a:extLst>
              <a:ext uri="{FF2B5EF4-FFF2-40B4-BE49-F238E27FC236}">
                <a16:creationId xmlns:a16="http://schemas.microsoft.com/office/drawing/2014/main" id="{09DD65DD-7757-4FCB-904F-1A71D5520042}"/>
              </a:ext>
            </a:extLst>
          </p:cNvPr>
          <p:cNvSpPr txBox="1">
            <a:spLocks/>
          </p:cNvSpPr>
          <p:nvPr/>
        </p:nvSpPr>
        <p:spPr>
          <a:xfrm>
            <a:off x="251520" y="894956"/>
            <a:ext cx="403860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a:t>Thank You</a:t>
            </a:r>
            <a:endParaRPr lang="en-AU" dirty="0"/>
          </a:p>
        </p:txBody>
      </p:sp>
      <p:sp>
        <p:nvSpPr>
          <p:cNvPr id="5" name="Text Placeholder 5"/>
          <p:cNvSpPr txBox="1">
            <a:spLocks/>
          </p:cNvSpPr>
          <p:nvPr/>
        </p:nvSpPr>
        <p:spPr>
          <a:xfrm>
            <a:off x="323528" y="4225652"/>
            <a:ext cx="3997201" cy="1109157"/>
          </a:xfrm>
          <a:prstGeom prst="rect">
            <a:avLst/>
          </a:prstGeom>
        </p:spPr>
        <p:txBody>
          <a:bodyPr vert="horz" lIns="0" tIns="0" rIns="0" bIns="0" rtlCol="0">
            <a:normAutofit fontScale="70000" lnSpcReduction="200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sz="2000" b="1" dirty="0">
                <a:latin typeface="Calibri" pitchFamily="34" charset="0"/>
              </a:rPr>
              <a:t>Xiwei Xu </a:t>
            </a:r>
            <a:r>
              <a:rPr lang="en-AU" sz="2000" dirty="0">
                <a:latin typeface="Calibri" pitchFamily="34" charset="0"/>
              </a:rPr>
              <a:t>| Senior Research Scientist </a:t>
            </a:r>
          </a:p>
          <a:p>
            <a:r>
              <a:rPr lang="en-AU" sz="2000" dirty="0">
                <a:latin typeface="Calibri" pitchFamily="34" charset="0"/>
              </a:rPr>
              <a:t>Architecture &amp; Analytics Platforms (AAP) team </a:t>
            </a:r>
          </a:p>
          <a:p>
            <a:pPr marL="280793" lvl="2" indent="-280793">
              <a:lnSpc>
                <a:spcPct val="80000"/>
              </a:lnSpc>
              <a:spcAft>
                <a:spcPct val="0"/>
              </a:spcAft>
            </a:pPr>
            <a:r>
              <a:rPr lang="en-AU" b="1" dirty="0"/>
              <a:t>T</a:t>
            </a:r>
            <a:r>
              <a:rPr lang="en-US" dirty="0"/>
              <a:t> +61 2 9490 5664</a:t>
            </a:r>
          </a:p>
          <a:p>
            <a:pPr marL="280793" lvl="2" indent="-280793">
              <a:lnSpc>
                <a:spcPct val="80000"/>
              </a:lnSpc>
              <a:spcAft>
                <a:spcPct val="0"/>
              </a:spcAft>
            </a:pPr>
            <a:r>
              <a:rPr lang="en-US" b="1" dirty="0"/>
              <a:t>E</a:t>
            </a:r>
            <a:r>
              <a:rPr lang="en-US" dirty="0"/>
              <a:t> xiwei.xu@data61.csiro.au</a:t>
            </a:r>
          </a:p>
          <a:p>
            <a:pPr marL="280793" lvl="2" indent="-280793">
              <a:lnSpc>
                <a:spcPct val="80000"/>
              </a:lnSpc>
              <a:spcAft>
                <a:spcPct val="0"/>
              </a:spcAft>
            </a:pPr>
            <a:r>
              <a:rPr lang="en-US" b="1" dirty="0"/>
              <a:t>W</a:t>
            </a:r>
            <a:r>
              <a:rPr lang="en-US" dirty="0"/>
              <a:t> www.data61.csiro.au/</a:t>
            </a:r>
          </a:p>
        </p:txBody>
      </p:sp>
    </p:spTree>
    <p:extLst>
      <p:ext uri="{BB962C8B-B14F-4D97-AF65-F5344CB8AC3E}">
        <p14:creationId xmlns:p14="http://schemas.microsoft.com/office/powerpoint/2010/main" val="221603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Merged Mining 2/5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cxnSp>
        <p:nvCxnSpPr>
          <p:cNvPr id="34" name="Straight Connector 33"/>
          <p:cNvCxnSpPr/>
          <p:nvPr/>
        </p:nvCxnSpPr>
        <p:spPr>
          <a:xfrm>
            <a:off x="251520" y="2065411"/>
            <a:ext cx="8496944" cy="0"/>
          </a:xfrm>
          <a:prstGeom prst="line">
            <a:avLst/>
          </a:prstGeom>
          <a:ln w="19050" cmpd="sng">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596064" y="2785492"/>
            <a:ext cx="2592288" cy="1120124"/>
          </a:xfrm>
          <a:prstGeom prst="rect">
            <a:avLst/>
          </a:prstGeom>
          <a:solidFill>
            <a:schemeClr val="accent4"/>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dirty="0"/>
              <a:t>Tx</a:t>
            </a:r>
            <a:r>
              <a:rPr lang="en-US" baseline="-25000" dirty="0"/>
              <a:t>0      </a:t>
            </a:r>
            <a:r>
              <a:rPr lang="en-US" dirty="0"/>
              <a:t>(coinbase)</a:t>
            </a:r>
          </a:p>
          <a:p>
            <a:r>
              <a:rPr lang="en-US" altLang="zh-CN" dirty="0"/>
              <a:t>scriptSig: </a:t>
            </a:r>
          </a:p>
          <a:p>
            <a:r>
              <a:rPr lang="en-US" dirty="0"/>
              <a:t>scriptPubKey: </a:t>
            </a:r>
            <a:r>
              <a:rPr lang="mr-IN" dirty="0"/>
              <a:t>…</a:t>
            </a:r>
            <a:endParaRPr lang="en-US" dirty="0"/>
          </a:p>
        </p:txBody>
      </p:sp>
      <p:sp>
        <p:nvSpPr>
          <p:cNvPr id="36" name="Rectangle 35"/>
          <p:cNvSpPr/>
          <p:nvPr/>
        </p:nvSpPr>
        <p:spPr>
          <a:xfrm>
            <a:off x="1596064" y="3905616"/>
            <a:ext cx="2592288" cy="400044"/>
          </a:xfrm>
          <a:prstGeom prst="rect">
            <a:avLst/>
          </a:prstGeom>
          <a:solidFill>
            <a:schemeClr val="accent4"/>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Tx</a:t>
            </a:r>
            <a:r>
              <a:rPr lang="en-US" baseline="-25000" dirty="0"/>
              <a:t>1</a:t>
            </a:r>
            <a:endParaRPr lang="en-US" dirty="0"/>
          </a:p>
        </p:txBody>
      </p:sp>
      <p:sp>
        <p:nvSpPr>
          <p:cNvPr id="37" name="Rectangle 36"/>
          <p:cNvSpPr/>
          <p:nvPr/>
        </p:nvSpPr>
        <p:spPr>
          <a:xfrm>
            <a:off x="1596064" y="4305661"/>
            <a:ext cx="2592288" cy="400044"/>
          </a:xfrm>
          <a:prstGeom prst="rect">
            <a:avLst/>
          </a:prstGeom>
          <a:solidFill>
            <a:schemeClr val="accent4"/>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Tx</a:t>
            </a:r>
            <a:r>
              <a:rPr lang="en-US" baseline="-25000" dirty="0"/>
              <a:t>2</a:t>
            </a:r>
            <a:endParaRPr lang="en-US" dirty="0"/>
          </a:p>
        </p:txBody>
      </p:sp>
      <p:sp>
        <p:nvSpPr>
          <p:cNvPr id="38" name="Rectangle 37"/>
          <p:cNvSpPr/>
          <p:nvPr/>
        </p:nvSpPr>
        <p:spPr>
          <a:xfrm>
            <a:off x="1596064" y="4705705"/>
            <a:ext cx="2592288" cy="400044"/>
          </a:xfrm>
          <a:prstGeom prst="rect">
            <a:avLst/>
          </a:prstGeom>
          <a:solidFill>
            <a:schemeClr val="accent4"/>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mr-IN" dirty="0"/>
              <a:t>…</a:t>
            </a:r>
            <a:endParaRPr lang="en-US" dirty="0"/>
          </a:p>
        </p:txBody>
      </p:sp>
      <p:sp>
        <p:nvSpPr>
          <p:cNvPr id="39" name="Rectangle 38"/>
          <p:cNvSpPr/>
          <p:nvPr/>
        </p:nvSpPr>
        <p:spPr>
          <a:xfrm>
            <a:off x="2676184" y="3145532"/>
            <a:ext cx="1440160" cy="2400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Sidechain header</a:t>
            </a:r>
          </a:p>
        </p:txBody>
      </p:sp>
      <p:sp>
        <p:nvSpPr>
          <p:cNvPr id="40" name="Rectangle 39"/>
          <p:cNvSpPr/>
          <p:nvPr/>
        </p:nvSpPr>
        <p:spPr>
          <a:xfrm>
            <a:off x="4836424" y="2785492"/>
            <a:ext cx="2592288" cy="11201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Header</a:t>
            </a:r>
          </a:p>
          <a:p>
            <a:r>
              <a:rPr lang="en-US" dirty="0"/>
              <a:t>Prev</a:t>
            </a:r>
          </a:p>
          <a:p>
            <a:r>
              <a:rPr lang="en-US" dirty="0"/>
              <a:t>Merkle_root</a:t>
            </a:r>
          </a:p>
        </p:txBody>
      </p:sp>
      <p:sp>
        <p:nvSpPr>
          <p:cNvPr id="41" name="TextBox 40"/>
          <p:cNvSpPr txBox="1"/>
          <p:nvPr/>
        </p:nvSpPr>
        <p:spPr>
          <a:xfrm>
            <a:off x="4836424" y="5095425"/>
            <a:ext cx="2592288" cy="369332"/>
          </a:xfrm>
          <a:prstGeom prst="rect">
            <a:avLst/>
          </a:prstGeom>
          <a:noFill/>
          <a:ln>
            <a:noFill/>
          </a:ln>
        </p:spPr>
        <p:txBody>
          <a:bodyPr wrap="square" rtlCol="0">
            <a:spAutoFit/>
          </a:bodyPr>
          <a:lstStyle/>
          <a:p>
            <a:pPr algn="ctr"/>
            <a:r>
              <a:rPr lang="en-US" b="1" dirty="0">
                <a:solidFill>
                  <a:schemeClr val="accent5"/>
                </a:solidFill>
              </a:rPr>
              <a:t>Sidechain block</a:t>
            </a:r>
          </a:p>
        </p:txBody>
      </p:sp>
      <p:sp>
        <p:nvSpPr>
          <p:cNvPr id="42" name="TextBox 41"/>
          <p:cNvSpPr txBox="1"/>
          <p:nvPr/>
        </p:nvSpPr>
        <p:spPr>
          <a:xfrm>
            <a:off x="1596064" y="5105749"/>
            <a:ext cx="2592288" cy="369332"/>
          </a:xfrm>
          <a:prstGeom prst="rect">
            <a:avLst/>
          </a:prstGeom>
          <a:noFill/>
          <a:ln>
            <a:noFill/>
          </a:ln>
        </p:spPr>
        <p:txBody>
          <a:bodyPr wrap="square" rtlCol="0">
            <a:spAutoFit/>
          </a:bodyPr>
          <a:lstStyle/>
          <a:p>
            <a:pPr algn="ctr"/>
            <a:r>
              <a:rPr lang="en-US" b="1" dirty="0">
                <a:solidFill>
                  <a:schemeClr val="accent4"/>
                </a:solidFill>
              </a:rPr>
              <a:t>Parent chain block</a:t>
            </a:r>
          </a:p>
        </p:txBody>
      </p:sp>
      <p:sp>
        <p:nvSpPr>
          <p:cNvPr id="43" name="Rectangle 42"/>
          <p:cNvSpPr/>
          <p:nvPr/>
        </p:nvSpPr>
        <p:spPr>
          <a:xfrm>
            <a:off x="4836424" y="3905616"/>
            <a:ext cx="2592288" cy="4000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Tx</a:t>
            </a:r>
            <a:r>
              <a:rPr lang="en-US" baseline="-25000" dirty="0"/>
              <a:t>1</a:t>
            </a:r>
            <a:endParaRPr lang="en-US" dirty="0"/>
          </a:p>
        </p:txBody>
      </p:sp>
      <p:sp>
        <p:nvSpPr>
          <p:cNvPr id="44" name="Rectangle 43"/>
          <p:cNvSpPr/>
          <p:nvPr/>
        </p:nvSpPr>
        <p:spPr>
          <a:xfrm>
            <a:off x="4836424" y="4305661"/>
            <a:ext cx="2592288" cy="4000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Tx</a:t>
            </a:r>
            <a:r>
              <a:rPr lang="en-US" baseline="-25000" dirty="0"/>
              <a:t>2</a:t>
            </a:r>
            <a:endParaRPr lang="en-US" dirty="0"/>
          </a:p>
        </p:txBody>
      </p:sp>
      <p:sp>
        <p:nvSpPr>
          <p:cNvPr id="45" name="Rectangle 44"/>
          <p:cNvSpPr/>
          <p:nvPr/>
        </p:nvSpPr>
        <p:spPr>
          <a:xfrm>
            <a:off x="4836424" y="4705705"/>
            <a:ext cx="2592288" cy="4000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mr-IN" dirty="0"/>
              <a:t>…</a:t>
            </a:r>
            <a:endParaRPr lang="en-US" dirty="0"/>
          </a:p>
        </p:txBody>
      </p:sp>
      <p:cxnSp>
        <p:nvCxnSpPr>
          <p:cNvPr id="46" name="Straight Connector 45"/>
          <p:cNvCxnSpPr>
            <a:stCxn id="39" idx="3"/>
          </p:cNvCxnSpPr>
          <p:nvPr/>
        </p:nvCxnSpPr>
        <p:spPr>
          <a:xfrm flipV="1">
            <a:off x="4116344" y="2842486"/>
            <a:ext cx="732486" cy="423060"/>
          </a:xfrm>
          <a:prstGeom prst="line">
            <a:avLst/>
          </a:prstGeom>
          <a:ln w="28575" cmpd="sng">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stCxn id="39" idx="3"/>
          </p:cNvCxnSpPr>
          <p:nvPr/>
        </p:nvCxnSpPr>
        <p:spPr>
          <a:xfrm>
            <a:off x="4116344" y="3265546"/>
            <a:ext cx="721990" cy="647519"/>
          </a:xfrm>
          <a:prstGeom prst="line">
            <a:avLst/>
          </a:prstGeom>
          <a:ln w="28575" cmpd="sng">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sp>
        <p:nvSpPr>
          <p:cNvPr id="50" name="TextBox 49"/>
          <p:cNvSpPr txBox="1"/>
          <p:nvPr/>
        </p:nvSpPr>
        <p:spPr>
          <a:xfrm>
            <a:off x="611560" y="1345332"/>
            <a:ext cx="6840760" cy="461665"/>
          </a:xfrm>
          <a:prstGeom prst="rect">
            <a:avLst/>
          </a:prstGeom>
          <a:noFill/>
        </p:spPr>
        <p:txBody>
          <a:bodyPr wrap="square" rtlCol="0">
            <a:spAutoFit/>
          </a:bodyPr>
          <a:lstStyle/>
          <a:p>
            <a:r>
              <a:rPr lang="en-US" sz="2400" b="1" dirty="0"/>
              <a:t>Hash(  </a:t>
            </a:r>
            <a:r>
              <a:rPr lang="en-US" sz="2400" b="1" dirty="0">
                <a:solidFill>
                  <a:srgbClr val="1E22AA"/>
                </a:solidFill>
              </a:rPr>
              <a:t>prev</a:t>
            </a:r>
            <a:r>
              <a:rPr lang="en-US" sz="2400" b="1" dirty="0">
                <a:solidFill>
                  <a:srgbClr val="00A9CE"/>
                </a:solidFill>
              </a:rPr>
              <a:t>  </a:t>
            </a:r>
            <a:r>
              <a:rPr lang="en-US" sz="2400" b="1" dirty="0"/>
              <a:t>||  </a:t>
            </a:r>
            <a:r>
              <a:rPr lang="en-US" sz="2400" b="1" dirty="0">
                <a:solidFill>
                  <a:srgbClr val="1E22AA"/>
                </a:solidFill>
              </a:rPr>
              <a:t>merkle_root</a:t>
            </a:r>
            <a:r>
              <a:rPr lang="en-US" sz="2400" b="1" dirty="0"/>
              <a:t>  ||  nonce)  &lt; </a:t>
            </a:r>
            <a:r>
              <a:rPr lang="en-US" sz="2400" b="1" dirty="0">
                <a:solidFill>
                  <a:srgbClr val="1E22AA"/>
                </a:solidFill>
              </a:rPr>
              <a:t> TARGET</a:t>
            </a:r>
          </a:p>
        </p:txBody>
      </p:sp>
      <p:sp>
        <p:nvSpPr>
          <p:cNvPr id="51" name="TextBox 50"/>
          <p:cNvSpPr txBox="1"/>
          <p:nvPr/>
        </p:nvSpPr>
        <p:spPr>
          <a:xfrm>
            <a:off x="611560" y="2145421"/>
            <a:ext cx="6840760" cy="461665"/>
          </a:xfrm>
          <a:prstGeom prst="rect">
            <a:avLst/>
          </a:prstGeom>
          <a:noFill/>
        </p:spPr>
        <p:txBody>
          <a:bodyPr wrap="square" rtlCol="0">
            <a:spAutoFit/>
          </a:bodyPr>
          <a:lstStyle/>
          <a:p>
            <a:r>
              <a:rPr lang="en-US" sz="2400" b="1" dirty="0"/>
              <a:t>Hash(  </a:t>
            </a:r>
            <a:r>
              <a:rPr lang="en-US" sz="2400" b="1" dirty="0">
                <a:solidFill>
                  <a:srgbClr val="007377"/>
                </a:solidFill>
              </a:rPr>
              <a:t>prev</a:t>
            </a:r>
            <a:r>
              <a:rPr lang="en-US" sz="2400" b="1" dirty="0">
                <a:solidFill>
                  <a:srgbClr val="30B787"/>
                </a:solidFill>
              </a:rPr>
              <a:t>  </a:t>
            </a:r>
            <a:r>
              <a:rPr lang="en-US" sz="2400" b="1" dirty="0"/>
              <a:t>||  </a:t>
            </a:r>
            <a:r>
              <a:rPr lang="en-US" sz="2400" b="1" dirty="0">
                <a:solidFill>
                  <a:schemeClr val="accent5"/>
                </a:solidFill>
              </a:rPr>
              <a:t>merkle_root</a:t>
            </a:r>
            <a:r>
              <a:rPr lang="en-US" sz="2400" b="1" dirty="0"/>
              <a:t>  ||  nonce)  &lt;  </a:t>
            </a:r>
            <a:r>
              <a:rPr lang="en-US" sz="2400" b="1" dirty="0">
                <a:solidFill>
                  <a:schemeClr val="accent5"/>
                </a:solidFill>
              </a:rPr>
              <a:t>TARGET</a:t>
            </a:r>
          </a:p>
        </p:txBody>
      </p:sp>
      <p:sp>
        <p:nvSpPr>
          <p:cNvPr id="52" name="TextBox 51"/>
          <p:cNvSpPr txBox="1"/>
          <p:nvPr/>
        </p:nvSpPr>
        <p:spPr>
          <a:xfrm>
            <a:off x="6660232" y="1665367"/>
            <a:ext cx="2483768" cy="369332"/>
          </a:xfrm>
          <a:prstGeom prst="rect">
            <a:avLst/>
          </a:prstGeom>
          <a:noFill/>
          <a:ln>
            <a:noFill/>
          </a:ln>
        </p:spPr>
        <p:txBody>
          <a:bodyPr wrap="square" rtlCol="0">
            <a:spAutoFit/>
          </a:bodyPr>
          <a:lstStyle/>
          <a:p>
            <a:r>
              <a:rPr lang="en-US" dirty="0">
                <a:solidFill>
                  <a:schemeClr val="accent4"/>
                </a:solidFill>
              </a:rPr>
              <a:t>Parent chain (bitcoin)</a:t>
            </a:r>
          </a:p>
        </p:txBody>
      </p:sp>
      <p:sp>
        <p:nvSpPr>
          <p:cNvPr id="53" name="TextBox 52"/>
          <p:cNvSpPr txBox="1"/>
          <p:nvPr/>
        </p:nvSpPr>
        <p:spPr>
          <a:xfrm>
            <a:off x="7547874" y="2065411"/>
            <a:ext cx="1416614" cy="369332"/>
          </a:xfrm>
          <a:prstGeom prst="rect">
            <a:avLst/>
          </a:prstGeom>
          <a:noFill/>
          <a:ln>
            <a:noFill/>
          </a:ln>
        </p:spPr>
        <p:txBody>
          <a:bodyPr wrap="square" rtlCol="0">
            <a:spAutoFit/>
          </a:bodyPr>
          <a:lstStyle/>
          <a:p>
            <a:r>
              <a:rPr lang="en-US" dirty="0">
                <a:solidFill>
                  <a:schemeClr val="accent5"/>
                </a:solidFill>
              </a:rPr>
              <a:t>Sidechain</a:t>
            </a:r>
          </a:p>
        </p:txBody>
      </p:sp>
      <p:sp>
        <p:nvSpPr>
          <p:cNvPr id="4" name="Footer Placeholder 3"/>
          <p:cNvSpPr>
            <a:spLocks noGrp="1"/>
          </p:cNvSpPr>
          <p:nvPr>
            <p:ph type="ftr" sz="quarter" idx="11"/>
          </p:nvPr>
        </p:nvSpPr>
        <p:spPr/>
        <p:txBody>
          <a:bodyPr/>
          <a:lstStyle/>
          <a:p>
            <a:r>
              <a:rPr lang="en-AU"/>
              <a:t>COMP6452 Software Architecture for Blockchain Applications  |  Data61, CSIRO</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7</a:t>
            </a:fld>
            <a:r>
              <a:rPr lang="en-AU"/>
              <a:t>  |</a:t>
            </a:r>
            <a:endParaRPr lang="en-AU" dirty="0"/>
          </a:p>
        </p:txBody>
      </p:sp>
    </p:spTree>
    <p:extLst>
      <p:ext uri="{BB962C8B-B14F-4D97-AF65-F5344CB8AC3E}">
        <p14:creationId xmlns:p14="http://schemas.microsoft.com/office/powerpoint/2010/main" val="216728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Merged Mining 3/5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pic>
        <p:nvPicPr>
          <p:cNvPr id="5" name="Picture 4" descr="Screen Shot 2017-07-30 at 19.28.15.png"/>
          <p:cNvPicPr>
            <a:picLocks noChangeAspect="1"/>
          </p:cNvPicPr>
          <p:nvPr/>
        </p:nvPicPr>
        <p:blipFill rotWithShape="1">
          <a:blip r:embed="rId3">
            <a:extLst>
              <a:ext uri="{28A0092B-C50C-407E-A947-70E740481C1C}">
                <a14:useLocalDpi xmlns:a14="http://schemas.microsoft.com/office/drawing/2010/main" val="0"/>
              </a:ext>
            </a:extLst>
          </a:blip>
          <a:srcRect r="6094"/>
          <a:stretch/>
        </p:blipFill>
        <p:spPr>
          <a:xfrm>
            <a:off x="492644" y="1445316"/>
            <a:ext cx="6581468" cy="4004472"/>
          </a:xfrm>
          <a:prstGeom prst="rect">
            <a:avLst/>
          </a:prstGeom>
        </p:spPr>
      </p:pic>
      <p:sp>
        <p:nvSpPr>
          <p:cNvPr id="6" name="TextBox 5"/>
          <p:cNvSpPr txBox="1"/>
          <p:nvPr/>
        </p:nvSpPr>
        <p:spPr>
          <a:xfrm>
            <a:off x="7028291" y="1470184"/>
            <a:ext cx="1416614" cy="646331"/>
          </a:xfrm>
          <a:prstGeom prst="rect">
            <a:avLst/>
          </a:prstGeom>
          <a:noFill/>
          <a:ln>
            <a:noFill/>
          </a:ln>
        </p:spPr>
        <p:txBody>
          <a:bodyPr wrap="square" rtlCol="0">
            <a:spAutoFit/>
          </a:bodyPr>
          <a:lstStyle/>
          <a:p>
            <a:pPr algn="ctr"/>
            <a:r>
              <a:rPr lang="en-US" b="1" dirty="0">
                <a:solidFill>
                  <a:srgbClr val="1E22AA"/>
                </a:solidFill>
              </a:rPr>
              <a:t>Parent</a:t>
            </a:r>
            <a:r>
              <a:rPr lang="en-US" dirty="0">
                <a:solidFill>
                  <a:srgbClr val="1E22AA"/>
                </a:solidFill>
              </a:rPr>
              <a:t> </a:t>
            </a:r>
            <a:r>
              <a:rPr lang="en-US" b="1" dirty="0">
                <a:solidFill>
                  <a:srgbClr val="1E22AA"/>
                </a:solidFill>
              </a:rPr>
              <a:t>chain (</a:t>
            </a:r>
            <a:r>
              <a:rPr lang="en-US" b="1" dirty="0" err="1">
                <a:solidFill>
                  <a:srgbClr val="1E22AA"/>
                </a:solidFill>
              </a:rPr>
              <a:t>Bitcoin</a:t>
            </a:r>
            <a:r>
              <a:rPr lang="en-US" b="1" dirty="0">
                <a:solidFill>
                  <a:srgbClr val="1E22AA"/>
                </a:solidFill>
              </a:rPr>
              <a:t>)</a:t>
            </a:r>
          </a:p>
        </p:txBody>
      </p:sp>
      <p:sp>
        <p:nvSpPr>
          <p:cNvPr id="7" name="TextBox 6"/>
          <p:cNvSpPr txBox="1"/>
          <p:nvPr/>
        </p:nvSpPr>
        <p:spPr>
          <a:xfrm>
            <a:off x="7028291" y="2909763"/>
            <a:ext cx="1416614" cy="369332"/>
          </a:xfrm>
          <a:prstGeom prst="rect">
            <a:avLst/>
          </a:prstGeom>
          <a:noFill/>
          <a:ln>
            <a:noFill/>
          </a:ln>
        </p:spPr>
        <p:txBody>
          <a:bodyPr wrap="square" rtlCol="0">
            <a:spAutoFit/>
          </a:bodyPr>
          <a:lstStyle/>
          <a:p>
            <a:pPr algn="ctr"/>
            <a:r>
              <a:rPr lang="en-US" b="1" dirty="0" err="1">
                <a:solidFill>
                  <a:schemeClr val="accent5"/>
                </a:solidFill>
              </a:rPr>
              <a:t>Sidechain</a:t>
            </a:r>
            <a:endParaRPr lang="en-US" b="1" dirty="0">
              <a:solidFill>
                <a:schemeClr val="accent5"/>
              </a:solidFill>
            </a:endParaRPr>
          </a:p>
        </p:txBody>
      </p:sp>
      <p:sp>
        <p:nvSpPr>
          <p:cNvPr id="8" name="Footer Placeholder 7"/>
          <p:cNvSpPr>
            <a:spLocks noGrp="1"/>
          </p:cNvSpPr>
          <p:nvPr>
            <p:ph type="ftr" sz="quarter" idx="11"/>
          </p:nvPr>
        </p:nvSpPr>
        <p:spPr/>
        <p:txBody>
          <a:bodyPr/>
          <a:lstStyle/>
          <a:p>
            <a:r>
              <a:rPr lang="en-AU"/>
              <a:t>COMP6452 Software Architecture for Blockchain Applications  |  Data61, CSIRO</a:t>
            </a:r>
            <a:endParaRPr lang="en-AU" dirty="0"/>
          </a:p>
        </p:txBody>
      </p:sp>
      <p:sp>
        <p:nvSpPr>
          <p:cNvPr id="9" name="Slide Number Placeholder 8"/>
          <p:cNvSpPr>
            <a:spLocks noGrp="1"/>
          </p:cNvSpPr>
          <p:nvPr>
            <p:ph type="sldNum" sz="quarter" idx="12"/>
          </p:nvPr>
        </p:nvSpPr>
        <p:spPr/>
        <p:txBody>
          <a:bodyPr/>
          <a:lstStyle/>
          <a:p>
            <a:fld id="{FFF7CBAA-22EA-41CE-9725-C57ED0CEBC27}" type="slidenum">
              <a:rPr lang="en-AU" smtClean="0"/>
              <a:pPr/>
              <a:t>8</a:t>
            </a:fld>
            <a:r>
              <a:rPr lang="en-AU"/>
              <a:t>  |</a:t>
            </a:r>
            <a:endParaRPr lang="en-AU" dirty="0"/>
          </a:p>
        </p:txBody>
      </p:sp>
    </p:spTree>
    <p:extLst>
      <p:ext uri="{BB962C8B-B14F-4D97-AF65-F5344CB8AC3E}">
        <p14:creationId xmlns:p14="http://schemas.microsoft.com/office/powerpoint/2010/main" val="1473670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Merged Mining 4/5</a:t>
            </a:r>
          </a:p>
        </p:txBody>
      </p:sp>
      <p:sp>
        <p:nvSpPr>
          <p:cNvPr id="3" name="Rectangle 2"/>
          <p:cNvSpPr/>
          <p:nvPr/>
        </p:nvSpPr>
        <p:spPr>
          <a:xfrm>
            <a:off x="2286000" y="-1174371"/>
            <a:ext cx="4572000" cy="954107"/>
          </a:xfrm>
          <a:prstGeom prst="rect">
            <a:avLst/>
          </a:prstGeom>
        </p:spPr>
        <p:txBody>
          <a:bodyPr>
            <a:spAutoFit/>
          </a:bodyPr>
          <a:lstStyle/>
          <a:p>
            <a:pPr defTabSz="914400">
              <a:defRPr/>
            </a:pPr>
            <a:endParaRPr lang="en-US" dirty="0"/>
          </a:p>
          <a:p>
            <a:pPr defTabSz="914400">
              <a:defRPr/>
            </a:pPr>
            <a:endParaRPr lang="en-US" dirty="0"/>
          </a:p>
          <a:p>
            <a:endParaRPr lang="en-US" dirty="0"/>
          </a:p>
          <a:p>
            <a:endParaRPr lang="en-US" dirty="0"/>
          </a:p>
        </p:txBody>
      </p:sp>
      <p:sp>
        <p:nvSpPr>
          <p:cNvPr id="28" name="Content Placeholder 2"/>
          <p:cNvSpPr>
            <a:spLocks noGrp="1"/>
          </p:cNvSpPr>
          <p:nvPr>
            <p:ph idx="1"/>
          </p:nvPr>
        </p:nvSpPr>
        <p:spPr>
          <a:xfrm>
            <a:off x="419100" y="1697907"/>
            <a:ext cx="8096250" cy="3391841"/>
          </a:xfrm>
        </p:spPr>
        <p:txBody>
          <a:bodyPr>
            <a:normAutofit/>
          </a:bodyPr>
          <a:lstStyle/>
          <a:p>
            <a:r>
              <a:rPr lang="en-US" dirty="0"/>
              <a:t>Parent chain client</a:t>
            </a:r>
          </a:p>
          <a:p>
            <a:pPr lvl="1"/>
            <a:r>
              <a:rPr lang="en-US" dirty="0" err="1"/>
              <a:t>Sidechain</a:t>
            </a:r>
            <a:r>
              <a:rPr lang="en-US" dirty="0"/>
              <a:t> block looks like any other </a:t>
            </a:r>
            <a:r>
              <a:rPr lang="en-US" dirty="0" err="1"/>
              <a:t>Bitcoin</a:t>
            </a:r>
            <a:r>
              <a:rPr lang="en-US" dirty="0"/>
              <a:t> block</a:t>
            </a:r>
          </a:p>
          <a:p>
            <a:pPr lvl="1"/>
            <a:r>
              <a:rPr lang="en-US" dirty="0"/>
              <a:t>Hash in </a:t>
            </a:r>
            <a:r>
              <a:rPr lang="en-US" i="1" dirty="0"/>
              <a:t>scriptSig</a:t>
            </a:r>
            <a:r>
              <a:rPr lang="en-US" dirty="0"/>
              <a:t> is ignored</a:t>
            </a:r>
          </a:p>
          <a:p>
            <a:pPr lvl="1"/>
            <a:r>
              <a:rPr lang="en-US" dirty="0"/>
              <a:t>No change </a:t>
            </a:r>
          </a:p>
          <a:p>
            <a:pPr lvl="1"/>
            <a:endParaRPr lang="en-US" dirty="0"/>
          </a:p>
          <a:p>
            <a:r>
              <a:rPr lang="en-US" dirty="0" err="1"/>
              <a:t>Sidechain</a:t>
            </a:r>
            <a:r>
              <a:rPr lang="en-US" dirty="0"/>
              <a:t> client</a:t>
            </a:r>
          </a:p>
          <a:p>
            <a:pPr lvl="1"/>
            <a:r>
              <a:rPr lang="en-US" dirty="0"/>
              <a:t>Interpret </a:t>
            </a:r>
            <a:r>
              <a:rPr lang="en-US" dirty="0" err="1"/>
              <a:t>Sidechain</a:t>
            </a:r>
            <a:r>
              <a:rPr lang="en-US" dirty="0"/>
              <a:t> block </a:t>
            </a:r>
          </a:p>
          <a:p>
            <a:pPr lvl="1"/>
            <a:r>
              <a:rPr lang="en-US" dirty="0"/>
              <a:t>Ignore parent chain transactions</a:t>
            </a:r>
          </a:p>
          <a:p>
            <a:pPr lvl="1"/>
            <a:r>
              <a:rPr lang="en-US" dirty="0"/>
              <a:t>Understand parent chain block </a:t>
            </a:r>
          </a:p>
          <a:p>
            <a:pPr lvl="2"/>
            <a:r>
              <a:rPr lang="en-US" dirty="0"/>
              <a:t>Be able to verify the “work”</a:t>
            </a:r>
          </a:p>
          <a:p>
            <a:pPr lvl="1"/>
            <a:endParaRPr lang="en-US" dirty="0"/>
          </a:p>
        </p:txBody>
      </p:sp>
      <p:sp>
        <p:nvSpPr>
          <p:cNvPr id="5" name="Footer Placeholder 4"/>
          <p:cNvSpPr>
            <a:spLocks noGrp="1"/>
          </p:cNvSpPr>
          <p:nvPr>
            <p:ph type="ftr" sz="quarter" idx="11"/>
          </p:nvPr>
        </p:nvSpPr>
        <p:spPr/>
        <p:txBody>
          <a:bodyPr/>
          <a:lstStyle/>
          <a:p>
            <a:r>
              <a:rPr lang="en-AU"/>
              <a:t>COMP6452 Software Architecture for Blockchain Applications  |  Data61, CSIRO</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9</a:t>
            </a:fld>
            <a:r>
              <a:rPr lang="en-AU"/>
              <a:t>  |</a:t>
            </a:r>
            <a:endParaRPr lang="en-AU" dirty="0"/>
          </a:p>
        </p:txBody>
      </p:sp>
    </p:spTree>
    <p:extLst>
      <p:ext uri="{BB962C8B-B14F-4D97-AF65-F5344CB8AC3E}">
        <p14:creationId xmlns:p14="http://schemas.microsoft.com/office/powerpoint/2010/main" val="2361559982"/>
      </p:ext>
    </p:extLst>
  </p:cSld>
  <p:clrMapOvr>
    <a:masterClrMapping/>
  </p:clrMapOvr>
</p:sld>
</file>

<file path=ppt/theme/theme1.xml><?xml version="1.0" encoding="utf-8"?>
<a:theme xmlns:a="http://schemas.openxmlformats.org/drawingml/2006/main" name="PowerPoint 16.9 Widescreen+Data61 Feb 2020">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99A237E0-7616-48A7-BF87-3E24B267A27B}"/>
    </a:ext>
  </a:extLst>
</a:theme>
</file>

<file path=ppt/theme/theme2.xml><?xml version="1.0" encoding="utf-8"?>
<a:theme xmlns:a="http://schemas.openxmlformats.org/drawingml/2006/main" name="CSIRO 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1738F4AF-9CB0-4952-839D-3B3E2A9C1DB9}"/>
    </a:ext>
  </a:extLst>
</a:theme>
</file>

<file path=ppt/theme/theme3.xml><?xml version="1.0" encoding="utf-8"?>
<a:theme xmlns:a="http://schemas.openxmlformats.org/drawingml/2006/main" name="CSIRO 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 - test D61.potx" id="{A61A1320-A444-4F11-B6EF-61817FDB7BD3}" vid="{D3507CDB-70CD-452D-8519-2C929EC5E8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f9d56f65-ef43-4e59-b084-d4bf4ff12e34">CSCV7V3J5ETJ-1847676796-5280</_dlc_DocId>
    <_dlc_DocIdUrl xmlns="f9d56f65-ef43-4e59-b084-d4bf4ff12e34">
      <Url>https://csiroau.sharepoint.com/sites/Data61CommsTeam/_layouts/15/DocIdRedir.aspx?ID=CSCV7V3J5ETJ-1847676796-5280</Url>
      <Description>CSCV7V3J5ETJ-1847676796-5280</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DFFF6568E1F8614EB7C90AF6A87F0B25" ma:contentTypeVersion="13" ma:contentTypeDescription="Create a new document." ma:contentTypeScope="" ma:versionID="eed91eaa7f6ea1896a91774834f795b2">
  <xsd:schema xmlns:xsd="http://www.w3.org/2001/XMLSchema" xmlns:xs="http://www.w3.org/2001/XMLSchema" xmlns:p="http://schemas.microsoft.com/office/2006/metadata/properties" xmlns:ns2="f9d56f65-ef43-4e59-b084-d4bf4ff12e34" xmlns:ns3="7495d482-cd79-44c5-a989-adf85fc91d78" targetNamespace="http://schemas.microsoft.com/office/2006/metadata/properties" ma:root="true" ma:fieldsID="e66fe27dfe4a195aa8ca9a0cf3c68108" ns2:_="" ns3:_="">
    <xsd:import namespace="f9d56f65-ef43-4e59-b084-d4bf4ff12e34"/>
    <xsd:import namespace="7495d482-cd79-44c5-a989-adf85fc91d7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2:SharedWithUsers" minOccurs="0"/>
                <xsd:element ref="ns2:SharedWithDetail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56f65-ef43-4e59-b084-d4bf4ff12e3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95d482-cd79-44c5-a989-adf85fc91d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294B51-ACB0-4E3F-B097-B800D91EB0F6}">
  <ds:schemaRefs>
    <ds:schemaRef ds:uri="http://schemas.microsoft.com/office/2006/metadata/properties"/>
    <ds:schemaRef ds:uri="http://schemas.microsoft.com/office/infopath/2007/PartnerControls"/>
    <ds:schemaRef ds:uri="f9d56f65-ef43-4e59-b084-d4bf4ff12e34"/>
  </ds:schemaRefs>
</ds:datastoreItem>
</file>

<file path=customXml/itemProps2.xml><?xml version="1.0" encoding="utf-8"?>
<ds:datastoreItem xmlns:ds="http://schemas.openxmlformats.org/officeDocument/2006/customXml" ds:itemID="{380BC07E-703F-446A-A79F-CE864494FB47}">
  <ds:schemaRefs>
    <ds:schemaRef ds:uri="http://schemas.microsoft.com/sharepoint/events"/>
  </ds:schemaRefs>
</ds:datastoreItem>
</file>

<file path=customXml/itemProps3.xml><?xml version="1.0" encoding="utf-8"?>
<ds:datastoreItem xmlns:ds="http://schemas.openxmlformats.org/officeDocument/2006/customXml" ds:itemID="{E89D16A7-4373-404A-BC11-F4A4312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d56f65-ef43-4e59-b084-d4bf4ff12e34"/>
    <ds:schemaRef ds:uri="7495d482-cd79-44c5-a989-adf85fc91d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80BE2EC-7258-4514-8D0A-BC24B25AD9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16.9 Widescreen+Data61 Feb 2020.potx</Template>
  <TotalTime>2775</TotalTime>
  <Words>10318</Words>
  <Application>Microsoft Macintosh PowerPoint</Application>
  <PresentationFormat>On-screen Show (16:10)</PresentationFormat>
  <Paragraphs>1163</Paragraphs>
  <Slides>60</Slides>
  <Notes>55</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60</vt:i4>
      </vt:variant>
    </vt:vector>
  </HeadingPairs>
  <TitlesOfParts>
    <vt:vector size="66" baseType="lpstr">
      <vt:lpstr>TheSansB W3 Light</vt:lpstr>
      <vt:lpstr>Arial</vt:lpstr>
      <vt:lpstr>Calibri</vt:lpstr>
      <vt:lpstr>PowerPoint 16.9 Widescreen+Data61 Feb 2020</vt:lpstr>
      <vt:lpstr>CSIRO Data61 vertical</vt:lpstr>
      <vt:lpstr>CSIRO Data61 horizontal</vt:lpstr>
      <vt:lpstr>Blockchain Taxonomy 1/2</vt:lpstr>
      <vt:lpstr>Why Taxonomy? (Recap)</vt:lpstr>
      <vt:lpstr>Blockchain Taxonomy Dimensions</vt:lpstr>
      <vt:lpstr>Tradeoff Overview</vt:lpstr>
      <vt:lpstr>Sidechains vs. Anchoring</vt:lpstr>
      <vt:lpstr>Merged Mining 1/5</vt:lpstr>
      <vt:lpstr>Merged Mining 2/5</vt:lpstr>
      <vt:lpstr>Merged Mining 3/5</vt:lpstr>
      <vt:lpstr>Merged Mining 4/5</vt:lpstr>
      <vt:lpstr>Merged Mining 5/5</vt:lpstr>
      <vt:lpstr>Hooking into Public Blockchain at Tx Level</vt:lpstr>
      <vt:lpstr>Anchoring for multi-tenant system</vt:lpstr>
      <vt:lpstr>Student Task</vt:lpstr>
      <vt:lpstr>Sidechain 1/5</vt:lpstr>
      <vt:lpstr>Sidechain 2/5</vt:lpstr>
      <vt:lpstr>Sidechain 3/5</vt:lpstr>
      <vt:lpstr>Single Custodian</vt:lpstr>
      <vt:lpstr>PowerPoint Presentation</vt:lpstr>
      <vt:lpstr>Problems of Sidechain</vt:lpstr>
      <vt:lpstr>Entangled Blockchains</vt:lpstr>
      <vt:lpstr>Shading 1/5</vt:lpstr>
      <vt:lpstr>Sharding 2/5</vt:lpstr>
      <vt:lpstr>Sharding 3/5</vt:lpstr>
      <vt:lpstr>Sharding 4/5</vt:lpstr>
      <vt:lpstr>Sharding 5/5</vt:lpstr>
      <vt:lpstr>Student Task</vt:lpstr>
      <vt:lpstr>Blockchain Taxonomy Dimensions</vt:lpstr>
      <vt:lpstr>Bitcoin is Psedonymous</vt:lpstr>
      <vt:lpstr>Mixing Services</vt:lpstr>
      <vt:lpstr>Advanced Cryptographic Technology</vt:lpstr>
      <vt:lpstr>Blockchain Taxonomy Dimensions</vt:lpstr>
      <vt:lpstr>Incentive</vt:lpstr>
      <vt:lpstr>PowerPoint Presentation</vt:lpstr>
      <vt:lpstr>Blockchain  Application Design Process</vt:lpstr>
      <vt:lpstr>Design Process</vt:lpstr>
      <vt:lpstr>Architecture Analysis Methods</vt:lpstr>
      <vt:lpstr>Design Trade-offs</vt:lpstr>
      <vt:lpstr>ATAM: Architecture Trade-off Analysis Method</vt:lpstr>
      <vt:lpstr>ATAM Quality Attribute Utility Tree</vt:lpstr>
      <vt:lpstr>ATAM Scenarios</vt:lpstr>
      <vt:lpstr>Design Process</vt:lpstr>
      <vt:lpstr>Trade-off Analysis 1/2</vt:lpstr>
      <vt:lpstr>Trade-off Analysis 2/2</vt:lpstr>
      <vt:lpstr>Decentralisation</vt:lpstr>
      <vt:lpstr>On-chain vs. Off-chain</vt:lpstr>
      <vt:lpstr>Design Decisions and Their Impact</vt:lpstr>
      <vt:lpstr>On-chain Data</vt:lpstr>
      <vt:lpstr>Cost Model</vt:lpstr>
      <vt:lpstr>Off-chain Data Storage</vt:lpstr>
      <vt:lpstr>Student Task</vt:lpstr>
      <vt:lpstr>Design Decisions and Their Impact</vt:lpstr>
      <vt:lpstr>Computation</vt:lpstr>
      <vt:lpstr>Impact of Other Components</vt:lpstr>
      <vt:lpstr>Student Task</vt:lpstr>
      <vt:lpstr>Blockchain Selection</vt:lpstr>
      <vt:lpstr>Deployment</vt:lpstr>
      <vt:lpstr>Student Task</vt:lpstr>
      <vt:lpstr>Operation</vt:lpstr>
      <vt:lpstr>Summary</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Duffy, Siobhan (CorpAffairs, Black Mountain)</dc:creator>
  <cp:lastModifiedBy>Microsoft Office User</cp:lastModifiedBy>
  <cp:revision>256</cp:revision>
  <cp:lastPrinted>2020-01-21T22:49:57Z</cp:lastPrinted>
  <dcterms:created xsi:type="dcterms:W3CDTF">2019-07-11T08:23:46Z</dcterms:created>
  <dcterms:modified xsi:type="dcterms:W3CDTF">2021-06-11T03:07:44Z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0x010100DFFF6568E1F8614EB7C90AF6A87F0B25</vt:lpwstr>
  </property>
  <property fmtid="{D5CDD505-2E9C-101B-9397-08002B2CF9AE}" pid="3" name="_dlc_DocIdItemGuid">
    <vt:lpwstr>da46de2d-b5f6-49de-9129-7e0c2a5da6d5</vt:lpwstr>
  </property>
</Properties>
</file>